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42.xml.rels" ContentType="application/vnd.openxmlformats-package.relationships+xml"/>
  <Override PartName="/ppt/slides/_rels/slide1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43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16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media/image29.png" ContentType="image/png"/>
  <Override PartName="/ppt/media/media38.mp4" ContentType="video/mp4"/>
  <Override PartName="/ppt/media/image28.png" ContentType="image/png"/>
  <Override PartName="/ppt/media/image27.png" ContentType="image/png"/>
  <Override PartName="/ppt/media/media36.mp4" ContentType="video/mp4"/>
  <Override PartName="/ppt/media/image19.png" ContentType="image/png"/>
  <Override PartName="/ppt/media/image26.png" ContentType="image/png"/>
  <Override PartName="/ppt/media/image18.png" ContentType="image/png"/>
  <Override PartName="/ppt/media/image9.jpeg" ContentType="image/jpeg"/>
  <Override PartName="/ppt/media/image35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20.png" ContentType="image/png"/>
  <Override PartName="/ppt/media/image12.png" ContentType="image/png"/>
  <Override PartName="/ppt/media/image7.png" ContentType="image/png"/>
  <Override PartName="/ppt/media/image8.png" ContentType="image/png"/>
  <Override PartName="/ppt/media/image21.png" ContentType="image/png"/>
  <Override PartName="/ppt/media/image13.png" ContentType="image/png"/>
  <Override PartName="/ppt/media/image30.png" ContentType="image/png"/>
  <Override PartName="/ppt/media/image22.png" ContentType="image/png"/>
  <Override PartName="/ppt/media/image37.png" ContentType="image/png"/>
  <Override PartName="/ppt/media/image39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4.png" ContentType="image/png"/>
  <Override PartName="/ppt/media/image31.png" ContentType="image/png"/>
  <Override PartName="/ppt/media/image23.png" ContentType="image/png"/>
  <Override PartName="/ppt/media/image15.png" ContentType="image/png"/>
  <Override PartName="/ppt/media/image32.png" ContentType="image/png"/>
  <Override PartName="/ppt/media/image24.png" ContentType="image/png"/>
  <Override PartName="/ppt/media/image16.png" ContentType="image/png"/>
  <Override PartName="/ppt/media/image33.png" ContentType="image/png"/>
  <Override PartName="/ppt/media/image25.png" ContentType="image/png"/>
  <Override PartName="/ppt/media/image17.png" ContentType="image/png"/>
  <Override PartName="/ppt/media/image3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1762C7-D624-497E-81B8-BEE141F709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D082EF-266A-4B5C-8488-3E50B4E8F6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28B00F-3F18-4503-B61C-4A5E41B4B6B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732883-B349-4C51-952F-5283B73AAD9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929DE1-3385-4B6C-9369-A780442003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BD5893-22BF-4AE3-9FA9-6E5299C10D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F0E715-DB8E-4ECF-9C9F-0C4E35BCD5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0D1187-F1F5-4FC8-BB7A-234C728A36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5EE78E-BAD1-4B6F-B420-06B847F8FC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094BC6-2A16-4173-9CC5-FA1A6AF574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804197-720B-4C65-BF2F-E4011D260A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B4F8EF-D8BA-4A5A-9328-33B3D8788A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EAF701B-61E1-4A8B-B56A-FC0F4B9E2BF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video" Target="../media/media36.mp4"/><Relationship Id="rId8" Type="http://schemas.microsoft.com/office/2007/relationships/media" Target="../media/media36.mp4"/><Relationship Id="rId9" Type="http://schemas.openxmlformats.org/officeDocument/2006/relationships/image" Target="../media/image37.png"/><Relationship Id="rId10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video" Target="../media/media38.mp4"/><Relationship Id="rId8" Type="http://schemas.microsoft.com/office/2007/relationships/media" Target="../media/media38.mp4"/><Relationship Id="rId9" Type="http://schemas.openxmlformats.org/officeDocument/2006/relationships/image" Target="../media/image39.png"/><Relationship Id="rId10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4.png"/><Relationship Id="rId8" Type="http://schemas.openxmlformats.org/officeDocument/2006/relationships/image" Target="../media/image4.png"/><Relationship Id="rId9" Type="http://schemas.openxmlformats.org/officeDocument/2006/relationships/image" Target="../media/image4.png"/><Relationship Id="rId10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2"/>
          <p:cNvSpPr/>
          <p:nvPr/>
        </p:nvSpPr>
        <p:spPr>
          <a:xfrm rot="16200000">
            <a:off x="-2508120" y="-4314960"/>
            <a:ext cx="9454320" cy="11885760"/>
          </a:xfrm>
          <a:custGeom>
            <a:avLst/>
            <a:gdLst>
              <a:gd name="textAreaLeft" fmla="*/ 0 w 9454320"/>
              <a:gd name="textAreaRight" fmla="*/ 9454680 w 9454320"/>
              <a:gd name="textAreaTop" fmla="*/ 0 h 11885760"/>
              <a:gd name="textAreaBottom" fmla="*/ 11886120 h 11885760"/>
            </a:gdLst>
            <a:ahLst/>
            <a:rect l="textAreaLeft" t="textAreaTop" r="textAreaRight" b="textAreaBottom"/>
            <a:pathLst>
              <a:path w="9454551" h="11886288">
                <a:moveTo>
                  <a:pt x="0" y="0"/>
                </a:moveTo>
                <a:lnTo>
                  <a:pt x="9454552" y="0"/>
                </a:lnTo>
                <a:lnTo>
                  <a:pt x="9454552" y="11886288"/>
                </a:lnTo>
                <a:lnTo>
                  <a:pt x="0" y="118862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Freeform 3"/>
          <p:cNvSpPr/>
          <p:nvPr/>
        </p:nvSpPr>
        <p:spPr>
          <a:xfrm rot="8100000">
            <a:off x="2213640" y="2905920"/>
            <a:ext cx="5469120" cy="4474800"/>
          </a:xfrm>
          <a:custGeom>
            <a:avLst/>
            <a:gdLst>
              <a:gd name="textAreaLeft" fmla="*/ 0 w 5469120"/>
              <a:gd name="textAreaRight" fmla="*/ 5469480 w 5469120"/>
              <a:gd name="textAreaTop" fmla="*/ 0 h 4474800"/>
              <a:gd name="textAreaBottom" fmla="*/ 4475160 h 4474800"/>
            </a:gdLst>
            <a:ahLst/>
            <a:rect l="textAreaLeft" t="textAreaTop" r="textAreaRight" b="textAreaBottom"/>
            <a:pathLst>
              <a:path w="5469632" h="4475153">
                <a:moveTo>
                  <a:pt x="0" y="0"/>
                </a:moveTo>
                <a:lnTo>
                  <a:pt x="5469632" y="0"/>
                </a:lnTo>
                <a:lnTo>
                  <a:pt x="5469632" y="4475154"/>
                </a:lnTo>
                <a:lnTo>
                  <a:pt x="0" y="44751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Freeform 4"/>
          <p:cNvSpPr/>
          <p:nvPr/>
        </p:nvSpPr>
        <p:spPr>
          <a:xfrm>
            <a:off x="-688320" y="396000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Freeform 5"/>
          <p:cNvSpPr/>
          <p:nvPr/>
        </p:nvSpPr>
        <p:spPr>
          <a:xfrm rot="18661800">
            <a:off x="4403880" y="5806800"/>
            <a:ext cx="9721440" cy="10809360"/>
          </a:xfrm>
          <a:custGeom>
            <a:avLst/>
            <a:gdLst>
              <a:gd name="textAreaLeft" fmla="*/ 0 w 9721440"/>
              <a:gd name="textAreaRight" fmla="*/ 9721800 w 9721440"/>
              <a:gd name="textAreaTop" fmla="*/ 0 h 10809360"/>
              <a:gd name="textAreaBottom" fmla="*/ 10809720 h 10809360"/>
            </a:gdLst>
            <a:ahLst/>
            <a:rect l="textAreaLeft" t="textAreaTop" r="textAreaRight" b="textAreaBottom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Freeform 6"/>
          <p:cNvSpPr/>
          <p:nvPr/>
        </p:nvSpPr>
        <p:spPr>
          <a:xfrm>
            <a:off x="-2671920" y="25581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Freeform 7"/>
          <p:cNvSpPr/>
          <p:nvPr/>
        </p:nvSpPr>
        <p:spPr>
          <a:xfrm rot="20397000">
            <a:off x="-953640" y="-1431000"/>
            <a:ext cx="9145080" cy="4737960"/>
          </a:xfrm>
          <a:custGeom>
            <a:avLst/>
            <a:gdLst>
              <a:gd name="textAreaLeft" fmla="*/ 0 w 9145080"/>
              <a:gd name="textAreaRight" fmla="*/ 9145440 w 9145080"/>
              <a:gd name="textAreaTop" fmla="*/ 0 h 4737960"/>
              <a:gd name="textAreaBottom" fmla="*/ 4738320 h 4737960"/>
            </a:gdLst>
            <a:ahLst/>
            <a:rect l="textAreaLeft" t="textAreaTop" r="textAreaRight" b="textAreaBottom"/>
            <a:pathLst>
              <a:path w="9145556" h="4738275">
                <a:moveTo>
                  <a:pt x="0" y="0"/>
                </a:moveTo>
                <a:lnTo>
                  <a:pt x="9145556" y="0"/>
                </a:lnTo>
                <a:lnTo>
                  <a:pt x="9145556" y="4738275"/>
                </a:lnTo>
                <a:lnTo>
                  <a:pt x="0" y="47382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TextBox 8"/>
          <p:cNvSpPr/>
          <p:nvPr/>
        </p:nvSpPr>
        <p:spPr>
          <a:xfrm>
            <a:off x="8161920" y="3884040"/>
            <a:ext cx="8542440" cy="17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097"/>
              </a:lnSpc>
            </a:pPr>
            <a:r>
              <a:rPr b="0" lang="en-US" sz="11100" spc="-1" strike="noStrike">
                <a:solidFill>
                  <a:srgbClr val="273384"/>
                </a:solidFill>
                <a:latin typeface="Eczar Bold"/>
              </a:rPr>
              <a:t>WELCOME</a:t>
            </a:r>
            <a:endParaRPr b="0" lang="en-US" sz="1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Box 9"/>
          <p:cNvSpPr/>
          <p:nvPr/>
        </p:nvSpPr>
        <p:spPr>
          <a:xfrm>
            <a:off x="8562240" y="5478480"/>
            <a:ext cx="644652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050"/>
              </a:lnSpc>
            </a:pPr>
            <a:r>
              <a:rPr b="0" lang="en-US" sz="5000" spc="-1" strike="noStrike">
                <a:solidFill>
                  <a:srgbClr val="000000"/>
                </a:solidFill>
                <a:latin typeface="Raleway"/>
              </a:rPr>
              <a:t>To Our AI Project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2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3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Box 19"/>
          <p:cNvSpPr/>
          <p:nvPr/>
        </p:nvSpPr>
        <p:spPr>
          <a:xfrm>
            <a:off x="1251000" y="2648880"/>
            <a:ext cx="7531560" cy="54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initial state { graph raw, …}: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 </a:t>
            </a: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the initial state is the max  value of rows and columns where we start from.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goal (1,1):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goal is to reach to (1,1).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 </a:t>
            </a: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unexplored ={node. np…..}: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 </a:t>
            </a: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is a dictionary that has all nodes in the graph as a key and their a values infinity.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 </a:t>
            </a: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unexplored {initial stale }=0: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 </a:t>
            </a: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move to current  node its cost is o.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explored = {} 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empty dictionary holds explored nodes.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1" descr=""/>
          <p:cNvPicPr/>
          <p:nvPr/>
        </p:nvPicPr>
        <p:blipFill>
          <a:blip r:embed="rId3"/>
          <a:srcRect l="0" t="0" r="0" b="43297"/>
          <a:stretch/>
        </p:blipFill>
        <p:spPr>
          <a:xfrm>
            <a:off x="9536040" y="3238560"/>
            <a:ext cx="7695720" cy="4190760"/>
          </a:xfrm>
          <a:prstGeom prst="rect">
            <a:avLst/>
          </a:prstGeom>
          <a:ln w="0">
            <a:noFill/>
          </a:ln>
        </p:spPr>
      </p:pic>
      <p:sp>
        <p:nvSpPr>
          <p:cNvPr id="146" name="Freeform 3"/>
          <p:cNvSpPr/>
          <p:nvPr/>
        </p:nvSpPr>
        <p:spPr>
          <a:xfrm rot="20175600">
            <a:off x="13408560" y="-517284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8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9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Box 19"/>
          <p:cNvSpPr/>
          <p:nvPr/>
        </p:nvSpPr>
        <p:spPr>
          <a:xfrm>
            <a:off x="1406880" y="2532600"/>
            <a:ext cx="7531560" cy="54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node_weights= [(i. postion, i. cost) for i in weights]: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lists that have same sets at index 0 pos.of weighted edge index 1 is cost of weighted edge.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directions = ['E’,’S’,’N’,’W’]: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 </a:t>
            </a: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list our 4 directions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searching_path = [initial_state]: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 </a:t>
            </a: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List of paths that the agent searched to find the shortest path reversed_path = {}: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 </a:t>
            </a: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dictionary of the  reversed path its from goal to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start.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shortest_path = {}: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dictionary of the reverse of reversed path.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Picture 2" descr=""/>
          <p:cNvPicPr/>
          <p:nvPr/>
        </p:nvPicPr>
        <p:blipFill>
          <a:blip r:embed="rId3"/>
          <a:srcRect l="0" t="51777" r="0" b="0"/>
          <a:stretch/>
        </p:blipFill>
        <p:spPr>
          <a:xfrm>
            <a:off x="10134720" y="3106080"/>
            <a:ext cx="7695720" cy="4551840"/>
          </a:xfrm>
          <a:prstGeom prst="rect">
            <a:avLst/>
          </a:prstGeom>
          <a:ln w="0">
            <a:noFill/>
          </a:ln>
        </p:spPr>
      </p:pic>
      <p:sp>
        <p:nvSpPr>
          <p:cNvPr id="152" name="Freeform 3"/>
          <p:cNvSpPr/>
          <p:nvPr/>
        </p:nvSpPr>
        <p:spPr>
          <a:xfrm rot="20175600">
            <a:off x="-6586560" y="-48679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4" name="Freeform 16"/>
          <p:cNvSpPr/>
          <p:nvPr/>
        </p:nvSpPr>
        <p:spPr>
          <a:xfrm rot="2471400">
            <a:off x="14303160" y="-163800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5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Box 19"/>
          <p:cNvSpPr/>
          <p:nvPr/>
        </p:nvSpPr>
        <p:spPr>
          <a:xfrm>
            <a:off x="1423800" y="3060000"/>
            <a:ext cx="7531560" cy="27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for direction in directions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If it’s available to move in to this direction.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If direction ==E: rows the same add 1 to Col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If direction ==N: rows -1 ,col the same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If direction ==S: rows +1 ,col the same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If direction ==W: rows the same subtract 1 from Col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Picture 1" descr=""/>
          <p:cNvPicPr/>
          <p:nvPr/>
        </p:nvPicPr>
        <p:blipFill>
          <a:blip r:embed="rId3"/>
          <a:srcRect l="20953" t="0" r="20953" b="0"/>
          <a:stretch/>
        </p:blipFill>
        <p:spPr>
          <a:xfrm>
            <a:off x="9834840" y="2532600"/>
            <a:ext cx="7916760" cy="4137480"/>
          </a:xfrm>
          <a:prstGeom prst="rect">
            <a:avLst/>
          </a:prstGeom>
          <a:ln w="0">
            <a:noFill/>
          </a:ln>
        </p:spPr>
      </p:pic>
      <p:sp>
        <p:nvSpPr>
          <p:cNvPr id="158" name="Freeform 3"/>
          <p:cNvSpPr/>
          <p:nvPr/>
        </p:nvSpPr>
        <p:spPr>
          <a:xfrm rot="20175600">
            <a:off x="-5816520" y="-45799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0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19"/>
          <p:cNvSpPr/>
          <p:nvPr/>
        </p:nvSpPr>
        <p:spPr>
          <a:xfrm>
            <a:off x="1386720" y="2865240"/>
            <a:ext cx="753156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if next_node in explored: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continue node in explored don't do anything.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next_node_cost = unexplored[current_node] + 1: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add one to current node.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for w in node weights: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if position of this node = current node.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3"/>
          <a:srcRect l="7520" t="0" r="7520" b="0"/>
          <a:stretch/>
        </p:blipFill>
        <p:spPr>
          <a:xfrm>
            <a:off x="10005840" y="2629080"/>
            <a:ext cx="7653240" cy="3657240"/>
          </a:xfrm>
          <a:prstGeom prst="rect">
            <a:avLst/>
          </a:prstGeom>
          <a:ln w="0">
            <a:noFill/>
          </a:ln>
        </p:spPr>
      </p:pic>
      <p:sp>
        <p:nvSpPr>
          <p:cNvPr id="164" name="Freeform 3"/>
          <p:cNvSpPr/>
          <p:nvPr/>
        </p:nvSpPr>
        <p:spPr>
          <a:xfrm rot="20175600">
            <a:off x="-5796720" y="-502020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6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7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Box 19"/>
          <p:cNvSpPr/>
          <p:nvPr/>
        </p:nvSpPr>
        <p:spPr>
          <a:xfrm>
            <a:off x="1386720" y="2865240"/>
            <a:ext cx="7531560" cy="53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--if next_node_cost &lt; unexplored[ next_node]: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unexplored[next_node] = next_node_cost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--reversed_path[next_node] = current_node 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Compare new cost with old cost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if its smaller we swap.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--unexplored. pop (current_node):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remove current node from unexplored 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--trace_node = goal 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node starts from goal.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The while loop stops when trace node =initial node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Shortest is the reverse of reversed path.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273384"/>
                </a:solidFill>
                <a:latin typeface="Eczar Semi-Bold"/>
              </a:rPr>
              <a:t>the function of Dijkstra returns the explored of goal, searching path, reversed path, shortest path-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Picture 1" descr=""/>
          <p:cNvPicPr/>
          <p:nvPr/>
        </p:nvPicPr>
        <p:blipFill>
          <a:blip r:embed="rId3"/>
          <a:srcRect l="12116" t="0" r="12116" b="0"/>
          <a:stretch/>
        </p:blipFill>
        <p:spPr>
          <a:xfrm>
            <a:off x="10134720" y="2629080"/>
            <a:ext cx="7148160" cy="4295160"/>
          </a:xfrm>
          <a:prstGeom prst="rect">
            <a:avLst/>
          </a:prstGeom>
          <a:ln w="0">
            <a:noFill/>
          </a:ln>
        </p:spPr>
      </p:pic>
      <p:sp>
        <p:nvSpPr>
          <p:cNvPr id="170" name="Freeform 3"/>
          <p:cNvSpPr/>
          <p:nvPr/>
        </p:nvSpPr>
        <p:spPr>
          <a:xfrm rot="20175600">
            <a:off x="-6596640" y="-458280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2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3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19"/>
          <p:cNvSpPr/>
          <p:nvPr/>
        </p:nvSpPr>
        <p:spPr>
          <a:xfrm>
            <a:off x="1353600" y="3848040"/>
            <a:ext cx="7531560" cy="27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The main function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maze size is 20*20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create maze function takes maze object , loop percent is the percentage of nodes that have more than 1 path, Save maze.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costs of nodes in maze, their position and their color.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3"/>
          <a:srcRect l="7620" t="0" r="7620" b="0"/>
          <a:stretch/>
        </p:blipFill>
        <p:spPr>
          <a:xfrm>
            <a:off x="9306360" y="2552760"/>
            <a:ext cx="8264520" cy="5124600"/>
          </a:xfrm>
          <a:prstGeom prst="rect">
            <a:avLst/>
          </a:prstGeom>
          <a:ln w="0">
            <a:noFill/>
          </a:ln>
        </p:spPr>
      </p:pic>
      <p:sp>
        <p:nvSpPr>
          <p:cNvPr id="176" name="Freeform 3"/>
          <p:cNvSpPr/>
          <p:nvPr/>
        </p:nvSpPr>
        <p:spPr>
          <a:xfrm rot="20175600">
            <a:off x="-5409360" y="-45709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8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9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Box 19"/>
          <p:cNvSpPr/>
          <p:nvPr/>
        </p:nvSpPr>
        <p:spPr>
          <a:xfrm>
            <a:off x="1374840" y="3106800"/>
            <a:ext cx="7531560" cy="255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3384"/>
                </a:solidFill>
                <a:latin typeface="Eczar Semi-Bold"/>
              </a:rPr>
              <a:t>Dijkstra function takes maze obj and cost.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3384"/>
                </a:solidFill>
                <a:latin typeface="Eczar Semi-Bold"/>
              </a:rPr>
              <a:t>a1 agent represents searching path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3384"/>
                </a:solidFill>
                <a:latin typeface="Eczar Semi-Bold"/>
              </a:rPr>
              <a:t>a2 agent represents reserved path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273384"/>
                </a:solidFill>
                <a:latin typeface="Eczar Semi-Bold"/>
              </a:rPr>
              <a:t>a3 agent represents shortest path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Picture 1" descr=""/>
          <p:cNvPicPr/>
          <p:nvPr/>
        </p:nvPicPr>
        <p:blipFill>
          <a:blip r:embed="rId3"/>
          <a:srcRect l="19485" t="0" r="19485" b="0"/>
          <a:stretch/>
        </p:blipFill>
        <p:spPr>
          <a:xfrm>
            <a:off x="8906760" y="3233520"/>
            <a:ext cx="8923680" cy="2823840"/>
          </a:xfrm>
          <a:prstGeom prst="rect">
            <a:avLst/>
          </a:prstGeom>
          <a:ln w="0">
            <a:noFill/>
          </a:ln>
        </p:spPr>
      </p:pic>
      <p:sp>
        <p:nvSpPr>
          <p:cNvPr id="182" name="Freeform 15"/>
          <p:cNvSpPr/>
          <p:nvPr/>
        </p:nvSpPr>
        <p:spPr>
          <a:xfrm>
            <a:off x="-1977480" y="-420804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3" name="Freeform 3"/>
          <p:cNvSpPr/>
          <p:nvPr/>
        </p:nvSpPr>
        <p:spPr>
          <a:xfrm rot="20175600">
            <a:off x="-5706720" y="-466488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5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6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Box 19"/>
          <p:cNvSpPr/>
          <p:nvPr/>
        </p:nvSpPr>
        <p:spPr>
          <a:xfrm>
            <a:off x="1039320" y="3598560"/>
            <a:ext cx="753156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Text label for search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Text label for shortest path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Text label for min cost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animation of searching path , reversed,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Eczar Semi-Bold"/>
              </a:rPr>
              <a:t>shortest path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3"/>
          <a:srcRect l="12842" t="0" r="12842" b="0"/>
          <a:stretch/>
        </p:blipFill>
        <p:spPr>
          <a:xfrm>
            <a:off x="8763120" y="2833920"/>
            <a:ext cx="8710200" cy="3330000"/>
          </a:xfrm>
          <a:prstGeom prst="rect">
            <a:avLst/>
          </a:prstGeom>
          <a:ln w="0">
            <a:noFill/>
          </a:ln>
        </p:spPr>
      </p:pic>
      <p:sp>
        <p:nvSpPr>
          <p:cNvPr id="189" name="Freeform 7"/>
          <p:cNvSpPr/>
          <p:nvPr/>
        </p:nvSpPr>
        <p:spPr>
          <a:xfrm rot="1114800">
            <a:off x="-2051640" y="-2959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0" name="Freeform 3"/>
          <p:cNvSpPr/>
          <p:nvPr/>
        </p:nvSpPr>
        <p:spPr>
          <a:xfrm rot="20175600">
            <a:off x="-4906800" y="-411408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2"/>
          <p:cNvSpPr/>
          <p:nvPr/>
        </p:nvSpPr>
        <p:spPr>
          <a:xfrm rot="15705000">
            <a:off x="16212960" y="584244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2" name="Freeform 3"/>
          <p:cNvSpPr/>
          <p:nvPr/>
        </p:nvSpPr>
        <p:spPr>
          <a:xfrm rot="20175600">
            <a:off x="12391200" y="71233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3" name="Freeform 4"/>
          <p:cNvSpPr/>
          <p:nvPr/>
        </p:nvSpPr>
        <p:spPr>
          <a:xfrm rot="20011800">
            <a:off x="11829960" y="549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4" name="Freeform 5"/>
          <p:cNvSpPr/>
          <p:nvPr/>
        </p:nvSpPr>
        <p:spPr>
          <a:xfrm rot="15705000">
            <a:off x="-1288440" y="243396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Freeform 6"/>
          <p:cNvSpPr/>
          <p:nvPr/>
        </p:nvSpPr>
        <p:spPr>
          <a:xfrm rot="17733000">
            <a:off x="-782640" y="-430920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6" name="Freeform 7"/>
          <p:cNvSpPr/>
          <p:nvPr/>
        </p:nvSpPr>
        <p:spPr>
          <a:xfrm rot="1114800">
            <a:off x="-2400120" y="-243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7" name="TextBox 10"/>
          <p:cNvSpPr/>
          <p:nvPr/>
        </p:nvSpPr>
        <p:spPr>
          <a:xfrm>
            <a:off x="5198760" y="1307520"/>
            <a:ext cx="7889760" cy="14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0" lang="en-US" sz="3600" spc="-1" strike="noStrike">
                <a:solidFill>
                  <a:srgbClr val="273384"/>
                </a:solidFill>
                <a:latin typeface="Eczar Bold"/>
              </a:rPr>
              <a:t>Summery of the Dijkstra Algorithm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Box 11"/>
          <p:cNvSpPr/>
          <p:nvPr/>
        </p:nvSpPr>
        <p:spPr>
          <a:xfrm>
            <a:off x="2914560" y="3373560"/>
            <a:ext cx="1338048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US" sz="36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alibri"/>
              </a:rPr>
              <a:t>Dijkstra's algorithm is guaranteed to find the shortest path but may become inefficient for large graphs.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US" sz="36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alibri"/>
              </a:rPr>
              <a:t>In dynamic environments, where the graph changes frequently, alternative algorithms like A* may be preferred.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Box 10"/>
          <p:cNvSpPr/>
          <p:nvPr/>
        </p:nvSpPr>
        <p:spPr>
          <a:xfrm>
            <a:off x="-4588920" y="5063040"/>
            <a:ext cx="13014720" cy="27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 4"/>
          <p:cNvSpPr/>
          <p:nvPr/>
        </p:nvSpPr>
        <p:spPr>
          <a:xfrm rot="4990800">
            <a:off x="13695120" y="-776880"/>
            <a:ext cx="5028840" cy="4114440"/>
          </a:xfrm>
          <a:custGeom>
            <a:avLst/>
            <a:gdLst>
              <a:gd name="textAreaLeft" fmla="*/ 0 w 5028840"/>
              <a:gd name="textAreaRight" fmla="*/ 5029200 w 5028840"/>
              <a:gd name="textAreaTop" fmla="*/ 0 h 4114440"/>
              <a:gd name="textAreaBottom" fmla="*/ 4114800 h 4114440"/>
            </a:gdLst>
            <a:ahLst/>
            <a:rect l="textAreaLeft" t="textAreaTop" r="textAreaRight" b="textAreaBottom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1" name="Freeform 5"/>
          <p:cNvSpPr/>
          <p:nvPr/>
        </p:nvSpPr>
        <p:spPr>
          <a:xfrm rot="18816000">
            <a:off x="-3259800" y="-396108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2" name="Freeform 9"/>
          <p:cNvSpPr/>
          <p:nvPr/>
        </p:nvSpPr>
        <p:spPr>
          <a:xfrm rot="18816000">
            <a:off x="10703160" y="914184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3" name="Freeform 10"/>
          <p:cNvSpPr/>
          <p:nvPr/>
        </p:nvSpPr>
        <p:spPr>
          <a:xfrm>
            <a:off x="11358720" y="617220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4" name="Freeform 13"/>
          <p:cNvSpPr/>
          <p:nvPr/>
        </p:nvSpPr>
        <p:spPr>
          <a:xfrm rot="1110000">
            <a:off x="6782040" y="834408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5" name="Freeform 14"/>
          <p:cNvSpPr/>
          <p:nvPr/>
        </p:nvSpPr>
        <p:spPr>
          <a:xfrm rot="9279000">
            <a:off x="5074200" y="9583560"/>
            <a:ext cx="5028840" cy="4114440"/>
          </a:xfrm>
          <a:custGeom>
            <a:avLst/>
            <a:gdLst>
              <a:gd name="textAreaLeft" fmla="*/ 0 w 5028840"/>
              <a:gd name="textAreaRight" fmla="*/ 5029200 w 5028840"/>
              <a:gd name="textAreaTop" fmla="*/ 0 h 4114440"/>
              <a:gd name="textAreaBottom" fmla="*/ 4114800 h 4114440"/>
            </a:gdLst>
            <a:ahLst/>
            <a:rect l="textAreaLeft" t="textAreaTop" r="textAreaRight" b="textAreaBottom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6" name="Freeform 15"/>
          <p:cNvSpPr/>
          <p:nvPr/>
        </p:nvSpPr>
        <p:spPr>
          <a:xfrm>
            <a:off x="-1977480" y="-420804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7" name="TextBox 16"/>
          <p:cNvSpPr/>
          <p:nvPr/>
        </p:nvSpPr>
        <p:spPr>
          <a:xfrm>
            <a:off x="2130480" y="2324160"/>
            <a:ext cx="12270960" cy="124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r>
              <a:rPr b="0" lang="hi-IN" sz="7400" spc="-1" strike="noStrike">
                <a:solidFill>
                  <a:srgbClr val="273384"/>
                </a:solidFill>
                <a:latin typeface="Eczar Bold"/>
              </a:rPr>
              <a:t>﻿</a:t>
            </a:r>
            <a:r>
              <a:rPr b="0" lang="en-US" sz="7400" spc="-1" strike="noStrike">
                <a:solidFill>
                  <a:srgbClr val="273384"/>
                </a:solidFill>
                <a:latin typeface="Eczar Bold"/>
                <a:ea typeface="Eczar Bold"/>
              </a:rPr>
              <a:t>A* algorithm</a:t>
            </a: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Eczar Bold"/>
                <a:ea typeface="Eczar Bold"/>
              </a:rPr>
              <a:t>why we choose implementation with a* algorithm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Eczar Bold"/>
                <a:ea typeface="Eczar Bold"/>
              </a:rPr>
              <a:t>we interested in a* algorithm because of the efficiency of it , it searches very few cells to find the shortest path as compared to BFS and DFS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8881"/>
              </a:lnSpc>
              <a:tabLst>
                <a:tab algn="l" pos="0"/>
              </a:tabLst>
            </a:pP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/>
          <p:cNvSpPr/>
          <p:nvPr/>
        </p:nvSpPr>
        <p:spPr>
          <a:xfrm rot="10800000">
            <a:off x="-203040" y="-2977920"/>
            <a:ext cx="18694080" cy="4605120"/>
          </a:xfrm>
          <a:custGeom>
            <a:avLst/>
            <a:gdLst>
              <a:gd name="textAreaLeft" fmla="*/ 0 w 18694080"/>
              <a:gd name="textAreaRight" fmla="*/ 18694440 w 18694080"/>
              <a:gd name="textAreaTop" fmla="*/ 0 h 4605120"/>
              <a:gd name="textAreaBottom" fmla="*/ 4605480 h 4605120"/>
            </a:gdLst>
            <a:ahLst/>
            <a:rect l="textAreaLeft" t="textAreaTop" r="textAreaRight" b="textAreaBottom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Freeform 3"/>
          <p:cNvSpPr/>
          <p:nvPr/>
        </p:nvSpPr>
        <p:spPr>
          <a:xfrm>
            <a:off x="-3341880" y="5842080"/>
            <a:ext cx="6811200" cy="6124320"/>
          </a:xfrm>
          <a:custGeom>
            <a:avLst/>
            <a:gdLst>
              <a:gd name="textAreaLeft" fmla="*/ 0 w 6811200"/>
              <a:gd name="textAreaRight" fmla="*/ 6811560 w 6811200"/>
              <a:gd name="textAreaTop" fmla="*/ 0 h 6124320"/>
              <a:gd name="textAreaBottom" fmla="*/ 6124680 h 6124320"/>
            </a:gdLst>
            <a:ahLst/>
            <a:rect l="textAreaLeft" t="textAreaTop" r="textAreaRight" b="textAreaBottom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" name="Freeform 4"/>
          <p:cNvSpPr/>
          <p:nvPr/>
        </p:nvSpPr>
        <p:spPr>
          <a:xfrm rot="14561400">
            <a:off x="-2729160" y="3015360"/>
            <a:ext cx="5028840" cy="4114440"/>
          </a:xfrm>
          <a:custGeom>
            <a:avLst/>
            <a:gdLst>
              <a:gd name="textAreaLeft" fmla="*/ 0 w 5028840"/>
              <a:gd name="textAreaRight" fmla="*/ 5029200 w 5028840"/>
              <a:gd name="textAreaTop" fmla="*/ 0 h 4114440"/>
              <a:gd name="textAreaBottom" fmla="*/ 4114800 h 4114440"/>
            </a:gdLst>
            <a:ahLst/>
            <a:rect l="textAreaLeft" t="textAreaTop" r="textAreaRight" b="textAreaBottom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" name="Freeform 5"/>
          <p:cNvSpPr/>
          <p:nvPr/>
        </p:nvSpPr>
        <p:spPr>
          <a:xfrm rot="19212600">
            <a:off x="-1498320" y="5265360"/>
            <a:ext cx="7401240" cy="798552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7985520"/>
              <a:gd name="textAreaBottom" fmla="*/ 7985880 h 7985520"/>
            </a:gdLst>
            <a:ahLst/>
            <a:rect l="textAreaLeft" t="textAreaTop" r="textAreaRight" b="textAreaBottom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" name="Freeform 6"/>
          <p:cNvSpPr/>
          <p:nvPr/>
        </p:nvSpPr>
        <p:spPr>
          <a:xfrm>
            <a:off x="13853520" y="5842080"/>
            <a:ext cx="6811200" cy="6124320"/>
          </a:xfrm>
          <a:custGeom>
            <a:avLst/>
            <a:gdLst>
              <a:gd name="textAreaLeft" fmla="*/ 0 w 6811200"/>
              <a:gd name="textAreaRight" fmla="*/ 6811560 w 6811200"/>
              <a:gd name="textAreaTop" fmla="*/ 0 h 6124320"/>
              <a:gd name="textAreaBottom" fmla="*/ 6124680 h 6124320"/>
            </a:gdLst>
            <a:ahLst/>
            <a:rect l="textAreaLeft" t="textAreaTop" r="textAreaRight" b="textAreaBottom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" name="Freeform 7"/>
          <p:cNvSpPr/>
          <p:nvPr/>
        </p:nvSpPr>
        <p:spPr>
          <a:xfrm rot="14561400">
            <a:off x="16280280" y="3785040"/>
            <a:ext cx="5028840" cy="4114440"/>
          </a:xfrm>
          <a:custGeom>
            <a:avLst/>
            <a:gdLst>
              <a:gd name="textAreaLeft" fmla="*/ 0 w 5028840"/>
              <a:gd name="textAreaRight" fmla="*/ 5029200 w 5028840"/>
              <a:gd name="textAreaTop" fmla="*/ 0 h 4114440"/>
              <a:gd name="textAreaBottom" fmla="*/ 4114800 h 4114440"/>
            </a:gdLst>
            <a:ahLst/>
            <a:rect l="textAreaLeft" t="textAreaTop" r="textAreaRight" b="textAreaBottom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Freeform 8"/>
          <p:cNvSpPr/>
          <p:nvPr/>
        </p:nvSpPr>
        <p:spPr>
          <a:xfrm rot="19212600">
            <a:off x="11834640" y="5584320"/>
            <a:ext cx="7401240" cy="798552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7985520"/>
              <a:gd name="textAreaBottom" fmla="*/ 7985880 h 7985520"/>
            </a:gdLst>
            <a:ahLst/>
            <a:rect l="textAreaLeft" t="textAreaTop" r="textAreaRight" b="textAreaBottom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" name="Freeform 10"/>
          <p:cNvSpPr/>
          <p:nvPr/>
        </p:nvSpPr>
        <p:spPr>
          <a:xfrm>
            <a:off x="5198760" y="2822760"/>
            <a:ext cx="7889760" cy="122400"/>
          </a:xfrm>
          <a:custGeom>
            <a:avLst/>
            <a:gdLst>
              <a:gd name="textAreaLeft" fmla="*/ 0 w 7889760"/>
              <a:gd name="textAreaRight" fmla="*/ 7890120 w 7889760"/>
              <a:gd name="textAreaTop" fmla="*/ 0 h 122400"/>
              <a:gd name="textAreaBottom" fmla="*/ 122760 h 122400"/>
            </a:gdLst>
            <a:ahLst/>
            <a:rect l="textAreaLeft" t="textAreaTop" r="textAreaRight" b="textAreaBottom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TextBox 11"/>
          <p:cNvSpPr/>
          <p:nvPr/>
        </p:nvSpPr>
        <p:spPr>
          <a:xfrm>
            <a:off x="5198760" y="1273680"/>
            <a:ext cx="7889760" cy="14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0" lang="en-US" sz="5400" spc="-1" strike="noStrike">
                <a:solidFill>
                  <a:srgbClr val="273384"/>
                </a:solidFill>
                <a:latin typeface="Eczar Bold"/>
                <a:ea typeface="Eczar Bold"/>
              </a:rPr>
              <a:t>Team members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" name="TextBox 9"/>
          <p:cNvGrpSpPr/>
          <p:nvPr/>
        </p:nvGrpSpPr>
        <p:grpSpPr>
          <a:xfrm>
            <a:off x="3299400" y="3726000"/>
            <a:ext cx="11688840" cy="4992480"/>
            <a:chOff x="3299400" y="3726000"/>
            <a:chExt cx="11688840" cy="4992480"/>
          </a:xfrm>
        </p:grpSpPr>
        <p:sp>
          <p:nvSpPr>
            <p:cNvPr id="58" name=""/>
            <p:cNvSpPr/>
            <p:nvPr/>
          </p:nvSpPr>
          <p:spPr>
            <a:xfrm>
              <a:off x="3299400" y="3726360"/>
              <a:ext cx="11688480" cy="499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"/>
            <p:cNvSpPr/>
            <p:nvPr/>
          </p:nvSpPr>
          <p:spPr>
            <a:xfrm>
              <a:off x="3299400" y="3726000"/>
              <a:ext cx="11688840" cy="360"/>
            </a:xfrm>
            <a:prstGeom prst="line">
              <a:avLst/>
            </a:prstGeom>
            <a:ln>
              <a:solidFill>
                <a:srgbClr val="4f81bd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"/>
            <p:cNvSpPr/>
            <p:nvPr/>
          </p:nvSpPr>
          <p:spPr>
            <a:xfrm>
              <a:off x="3299400" y="3726360"/>
              <a:ext cx="11688480" cy="124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163800" rIns="163800" tIns="163800" bIns="163800" anchor="t">
              <a:noAutofit/>
            </a:bodyPr>
            <a:p>
              <a:pPr defTabSz="1911240">
                <a:lnSpc>
                  <a:spcPct val="90000"/>
                </a:lnSpc>
                <a:spcAft>
                  <a:spcPts val="1505"/>
                </a:spcAft>
                <a:tabLst>
                  <a:tab algn="l" pos="0"/>
                </a:tabLst>
              </a:pPr>
              <a:r>
                <a:rPr b="1" lang="en-US" sz="4300" spc="-1" strike="noStrike">
                  <a:solidFill>
                    <a:srgbClr val="000000"/>
                  </a:solidFill>
                  <a:latin typeface="Calibri"/>
                </a:rPr>
                <a:t>Mahmoud Taha Mohamed Abdelaal   </a:t>
              </a:r>
              <a:endParaRPr b="0" lang="en-US" sz="4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"/>
            <p:cNvSpPr/>
            <p:nvPr/>
          </p:nvSpPr>
          <p:spPr>
            <a:xfrm>
              <a:off x="3299400" y="4974120"/>
              <a:ext cx="11688840" cy="360"/>
            </a:xfrm>
            <a:prstGeom prst="line">
              <a:avLst/>
            </a:prstGeom>
            <a:ln>
              <a:solidFill>
                <a:srgbClr val="4f81bd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"/>
            <p:cNvSpPr/>
            <p:nvPr/>
          </p:nvSpPr>
          <p:spPr>
            <a:xfrm>
              <a:off x="3299400" y="4974480"/>
              <a:ext cx="11688480" cy="124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163800" rIns="163800" tIns="163800" bIns="163800" anchor="t">
              <a:noAutofit/>
            </a:bodyPr>
            <a:p>
              <a:pPr defTabSz="1911240">
                <a:lnSpc>
                  <a:spcPct val="90000"/>
                </a:lnSpc>
                <a:spcAft>
                  <a:spcPts val="1505"/>
                </a:spcAft>
                <a:tabLst>
                  <a:tab algn="l" pos="0"/>
                </a:tabLst>
              </a:pPr>
              <a:r>
                <a:rPr b="1" lang="en-US" sz="4300" spc="-1" strike="noStrike">
                  <a:solidFill>
                    <a:srgbClr val="000000"/>
                  </a:solidFill>
                  <a:latin typeface="Calibri"/>
                </a:rPr>
                <a:t>Nourhan Mohamed Fawzy Mohamed  </a:t>
              </a:r>
              <a:endParaRPr b="0" lang="en-US" sz="4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"/>
            <p:cNvSpPr/>
            <p:nvPr/>
          </p:nvSpPr>
          <p:spPr>
            <a:xfrm>
              <a:off x="3299400" y="6222240"/>
              <a:ext cx="11688840" cy="360"/>
            </a:xfrm>
            <a:prstGeom prst="line">
              <a:avLst/>
            </a:prstGeom>
            <a:ln>
              <a:solidFill>
                <a:srgbClr val="4f81bd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"/>
            <p:cNvSpPr/>
            <p:nvPr/>
          </p:nvSpPr>
          <p:spPr>
            <a:xfrm>
              <a:off x="3299400" y="6222600"/>
              <a:ext cx="11688480" cy="124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163800" rIns="163800" tIns="163800" bIns="163800" anchor="t">
              <a:noAutofit/>
            </a:bodyPr>
            <a:p>
              <a:pPr defTabSz="1911240">
                <a:lnSpc>
                  <a:spcPct val="90000"/>
                </a:lnSpc>
                <a:spcAft>
                  <a:spcPts val="1505"/>
                </a:spcAft>
                <a:tabLst>
                  <a:tab algn="l" pos="0"/>
                </a:tabLst>
              </a:pPr>
              <a:r>
                <a:rPr b="1" lang="en-US" sz="4300" spc="-1" strike="noStrike">
                  <a:solidFill>
                    <a:srgbClr val="000000"/>
                  </a:solidFill>
                  <a:latin typeface="Calibri"/>
                </a:rPr>
                <a:t>Maryam Hosam Eldien Moustafa Ahmed </a:t>
              </a:r>
              <a:endParaRPr b="0" lang="en-US" sz="4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"/>
            <p:cNvSpPr/>
            <p:nvPr/>
          </p:nvSpPr>
          <p:spPr>
            <a:xfrm>
              <a:off x="3299400" y="7470360"/>
              <a:ext cx="11688840" cy="360"/>
            </a:xfrm>
            <a:prstGeom prst="line">
              <a:avLst/>
            </a:prstGeom>
            <a:ln>
              <a:solidFill>
                <a:srgbClr val="4f81bd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"/>
            <p:cNvSpPr/>
            <p:nvPr/>
          </p:nvSpPr>
          <p:spPr>
            <a:xfrm>
              <a:off x="3299400" y="7470720"/>
              <a:ext cx="11688480" cy="124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163800" rIns="163800" tIns="163800" bIns="163800" anchor="t">
              <a:noAutofit/>
            </a:bodyPr>
            <a:p>
              <a:pPr defTabSz="1911240">
                <a:lnSpc>
                  <a:spcPct val="90000"/>
                </a:lnSpc>
                <a:spcAft>
                  <a:spcPts val="1505"/>
                </a:spcAft>
                <a:tabLst>
                  <a:tab algn="l" pos="0"/>
                </a:tabLst>
              </a:pPr>
              <a:r>
                <a:rPr b="1" lang="en-US" sz="4300" spc="-1" strike="noStrike">
                  <a:solidFill>
                    <a:srgbClr val="000000"/>
                  </a:solidFill>
                  <a:latin typeface="Calibri"/>
                </a:rPr>
                <a:t>Alaa Mohamed Ahmed Yousif  </a:t>
              </a:r>
              <a:endParaRPr b="0" lang="en-US" sz="43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2"/>
          <p:cNvSpPr/>
          <p:nvPr/>
        </p:nvSpPr>
        <p:spPr>
          <a:xfrm rot="15705000">
            <a:off x="16212960" y="584244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9" name="Freeform 3"/>
          <p:cNvSpPr/>
          <p:nvPr/>
        </p:nvSpPr>
        <p:spPr>
          <a:xfrm rot="20175600">
            <a:off x="12391200" y="71233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0" name="Freeform 4"/>
          <p:cNvSpPr/>
          <p:nvPr/>
        </p:nvSpPr>
        <p:spPr>
          <a:xfrm rot="20011800">
            <a:off x="11829960" y="549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Freeform 5"/>
          <p:cNvSpPr/>
          <p:nvPr/>
        </p:nvSpPr>
        <p:spPr>
          <a:xfrm rot="15705000">
            <a:off x="-1288440" y="243396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2" name="Freeform 6"/>
          <p:cNvSpPr/>
          <p:nvPr/>
        </p:nvSpPr>
        <p:spPr>
          <a:xfrm rot="17733000">
            <a:off x="-782640" y="-430920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3" name="Freeform 7"/>
          <p:cNvSpPr/>
          <p:nvPr/>
        </p:nvSpPr>
        <p:spPr>
          <a:xfrm rot="1114800">
            <a:off x="-2051640" y="-2959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4" name="TextBox 10"/>
          <p:cNvSpPr/>
          <p:nvPr/>
        </p:nvSpPr>
        <p:spPr>
          <a:xfrm>
            <a:off x="5198760" y="1307520"/>
            <a:ext cx="7889760" cy="14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0" lang="en-US" sz="4800" spc="-1" strike="noStrike">
                <a:solidFill>
                  <a:srgbClr val="273384"/>
                </a:solidFill>
                <a:latin typeface="Eczar Bold"/>
              </a:rPr>
              <a:t>Properties of A*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Box 11"/>
          <p:cNvSpPr/>
          <p:nvPr/>
        </p:nvSpPr>
        <p:spPr>
          <a:xfrm>
            <a:off x="2914560" y="4050000"/>
            <a:ext cx="1338048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A* is informed search algorithm it will take into account the location of the goal while deciding the next move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Box 10"/>
          <p:cNvSpPr/>
          <p:nvPr/>
        </p:nvSpPr>
        <p:spPr>
          <a:xfrm>
            <a:off x="-1600200" y="4735080"/>
            <a:ext cx="13014720" cy="27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reeform 2"/>
          <p:cNvSpPr/>
          <p:nvPr/>
        </p:nvSpPr>
        <p:spPr>
          <a:xfrm rot="15705000">
            <a:off x="16212960" y="584244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8" name="Freeform 3"/>
          <p:cNvSpPr/>
          <p:nvPr/>
        </p:nvSpPr>
        <p:spPr>
          <a:xfrm rot="20175600">
            <a:off x="12391200" y="71233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9" name="Freeform 4"/>
          <p:cNvSpPr/>
          <p:nvPr/>
        </p:nvSpPr>
        <p:spPr>
          <a:xfrm rot="20011800">
            <a:off x="11829960" y="549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0" name="Freeform 5"/>
          <p:cNvSpPr/>
          <p:nvPr/>
        </p:nvSpPr>
        <p:spPr>
          <a:xfrm rot="15705000">
            <a:off x="-1288440" y="243396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1" name="Freeform 6"/>
          <p:cNvSpPr/>
          <p:nvPr/>
        </p:nvSpPr>
        <p:spPr>
          <a:xfrm rot="17733000">
            <a:off x="-782640" y="-430920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2" name="Freeform 7"/>
          <p:cNvSpPr/>
          <p:nvPr/>
        </p:nvSpPr>
        <p:spPr>
          <a:xfrm rot="1114800">
            <a:off x="-2051640" y="-2959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3" name="TextBox 10"/>
          <p:cNvSpPr/>
          <p:nvPr/>
        </p:nvSpPr>
        <p:spPr>
          <a:xfrm>
            <a:off x="5198760" y="1307520"/>
            <a:ext cx="7889760" cy="14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0" lang="en-US" sz="4800" spc="-1" strike="noStrike">
                <a:solidFill>
                  <a:srgbClr val="273384"/>
                </a:solidFill>
                <a:latin typeface="Eczar Bold"/>
              </a:rPr>
              <a:t>How Algorithm works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Box 11"/>
          <p:cNvSpPr/>
          <p:nvPr/>
        </p:nvSpPr>
        <p:spPr>
          <a:xfrm>
            <a:off x="2914560" y="3373560"/>
            <a:ext cx="13380480" cy="61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the cost in A* algorithm :f(n)=g(n)+h(n)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where g(n) is the cost of the path from the start node to n , h(n) is the heuristic function that estimates the cost of the cheapest path from n to the goal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the estimated distance between the cell and the goal can be calculate 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1:euclidian distance=square root of((x2-x1)^2+(y2=y1)^2) it moves diagonally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2:the manhatten distance it is a better option for the heuristic function it is not diagonal distance but it is the vertical and horizental distance , it is the shortest possible distance to the goal if no blocked cells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=| x 1 − x 2 | + | y 1 − y 2 |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to implement this algorithm we need to use priority queue data structure , the item of the highest priority will come out first (the lowest value have the highest priority)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Box 10"/>
          <p:cNvSpPr/>
          <p:nvPr/>
        </p:nvSpPr>
        <p:spPr>
          <a:xfrm>
            <a:off x="-1600200" y="4735080"/>
            <a:ext cx="13014720" cy="27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reeform 2"/>
          <p:cNvSpPr/>
          <p:nvPr/>
        </p:nvSpPr>
        <p:spPr>
          <a:xfrm rot="15705000">
            <a:off x="16212960" y="584244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7" name="Freeform 3"/>
          <p:cNvSpPr/>
          <p:nvPr/>
        </p:nvSpPr>
        <p:spPr>
          <a:xfrm rot="20175600">
            <a:off x="12391200" y="71233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8" name="Freeform 4"/>
          <p:cNvSpPr/>
          <p:nvPr/>
        </p:nvSpPr>
        <p:spPr>
          <a:xfrm rot="20011800">
            <a:off x="11829960" y="549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9" name="Freeform 5"/>
          <p:cNvSpPr/>
          <p:nvPr/>
        </p:nvSpPr>
        <p:spPr>
          <a:xfrm rot="15705000">
            <a:off x="-1288440" y="243396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0" name="Freeform 6"/>
          <p:cNvSpPr/>
          <p:nvPr/>
        </p:nvSpPr>
        <p:spPr>
          <a:xfrm rot="17733000">
            <a:off x="-782640" y="-430920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1" name="Freeform 7"/>
          <p:cNvSpPr/>
          <p:nvPr/>
        </p:nvSpPr>
        <p:spPr>
          <a:xfrm rot="1114800">
            <a:off x="-2051640" y="-2959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2" name="Freeform 8"/>
          <p:cNvSpPr/>
          <p:nvPr/>
        </p:nvSpPr>
        <p:spPr>
          <a:xfrm flipV="1">
            <a:off x="5198760" y="3035520"/>
            <a:ext cx="7889760" cy="45360"/>
          </a:xfrm>
          <a:custGeom>
            <a:avLst/>
            <a:gdLst>
              <a:gd name="textAreaLeft" fmla="*/ 0 w 7889760"/>
              <a:gd name="textAreaRight" fmla="*/ 7890120 w 7889760"/>
              <a:gd name="textAreaTop" fmla="*/ 360 h 45360"/>
              <a:gd name="textAreaBottom" fmla="*/ 46080 h 45360"/>
            </a:gdLst>
            <a:ahLst/>
            <a:rect l="textAreaLeft" t="textAreaTop" r="textAreaRight" b="textAreaBottom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3" name="TextBox 10"/>
          <p:cNvSpPr/>
          <p:nvPr/>
        </p:nvSpPr>
        <p:spPr>
          <a:xfrm>
            <a:off x="4946400" y="3035880"/>
            <a:ext cx="7889760" cy="28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1" lang="en-US" sz="8800" spc="-1" strike="noStrike">
                <a:solidFill>
                  <a:schemeClr val="dk2"/>
                </a:solidFill>
                <a:latin typeface="Calibri"/>
              </a:rPr>
              <a:t>A* IMLEMENTAION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5" name="Freeform 3"/>
          <p:cNvSpPr/>
          <p:nvPr/>
        </p:nvSpPr>
        <p:spPr>
          <a:xfrm rot="12830400">
            <a:off x="-3521880" y="50126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6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7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8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9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0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Box 19"/>
          <p:cNvSpPr/>
          <p:nvPr/>
        </p:nvSpPr>
        <p:spPr>
          <a:xfrm>
            <a:off x="822600" y="2621160"/>
            <a:ext cx="7531560" cy="50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652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Used to import all functions classes variables defined in pymaze module within the pymaze module package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652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importing the PriorityQueue class to manage priorities within the game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Picture 25" descr=""/>
          <p:cNvPicPr/>
          <p:nvPr/>
        </p:nvPicPr>
        <p:blipFill>
          <a:blip r:embed="rId7"/>
          <a:stretch/>
        </p:blipFill>
        <p:spPr>
          <a:xfrm>
            <a:off x="9577080" y="3616920"/>
            <a:ext cx="7866360" cy="213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4" name="Freeform 3"/>
          <p:cNvSpPr/>
          <p:nvPr/>
        </p:nvSpPr>
        <p:spPr>
          <a:xfrm rot="12830400">
            <a:off x="-3521880" y="50126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5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6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7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8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9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Box 19"/>
          <p:cNvSpPr/>
          <p:nvPr/>
        </p:nvSpPr>
        <p:spPr>
          <a:xfrm>
            <a:off x="680760" y="2529000"/>
            <a:ext cx="7531560" cy="50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652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the first heuristic function calculates the Euclidean distance between two nodes in a maze game and return this distance                                                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652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the formula of euclidean_distance = sqrt(((x1-x2)**2) + ((y1-y2)**2))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Picture 25" descr=""/>
          <p:cNvPicPr/>
          <p:nvPr/>
        </p:nvPicPr>
        <p:blipFill>
          <a:blip r:embed="rId7"/>
          <a:stretch/>
        </p:blipFill>
        <p:spPr>
          <a:xfrm>
            <a:off x="9559440" y="3545280"/>
            <a:ext cx="773928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3" name="Freeform 3"/>
          <p:cNvSpPr/>
          <p:nvPr/>
        </p:nvSpPr>
        <p:spPr>
          <a:xfrm rot="12830400">
            <a:off x="-3521880" y="50126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4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5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6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7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8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Box 19"/>
          <p:cNvSpPr/>
          <p:nvPr/>
        </p:nvSpPr>
        <p:spPr>
          <a:xfrm>
            <a:off x="850680" y="2247840"/>
            <a:ext cx="7531560" cy="51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273384"/>
                </a:solidFill>
                <a:latin typeface="Raleway Bold"/>
              </a:rPr>
              <a:t>The second heuristic function calculates the manhattan distance between two nodes in a maze game and return this distance                                                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273384"/>
                </a:solidFill>
                <a:latin typeface="Raleway Bold"/>
              </a:rPr>
              <a:t>the formula of the manhattan_distance = |(x1 - x2)| + |(y1 -y2)|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Picture 25" descr=""/>
          <p:cNvPicPr/>
          <p:nvPr/>
        </p:nvPicPr>
        <p:blipFill>
          <a:blip r:embed="rId7"/>
          <a:stretch/>
        </p:blipFill>
        <p:spPr>
          <a:xfrm>
            <a:off x="9419400" y="3264840"/>
            <a:ext cx="7739280" cy="237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2" name="Freeform 3"/>
          <p:cNvSpPr/>
          <p:nvPr/>
        </p:nvSpPr>
        <p:spPr>
          <a:xfrm rot="12830400">
            <a:off x="-3521880" y="50126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3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4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5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6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7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Box 19"/>
          <p:cNvSpPr/>
          <p:nvPr/>
        </p:nvSpPr>
        <p:spPr>
          <a:xfrm>
            <a:off x="850680" y="2508480"/>
            <a:ext cx="7531560" cy="43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273384"/>
                </a:solidFill>
                <a:latin typeface="Raleway Bold"/>
              </a:rPr>
              <a:t>The third heuristic function calculates the chebyshev distance between two nodes in a maze game and return this distance                                                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273384"/>
                </a:solidFill>
                <a:latin typeface="Raleway Bold"/>
              </a:rPr>
              <a:t>the formula of chebyshev_distance =</a:t>
            </a:r>
            <a:r>
              <a:rPr b="0" lang="es-ES" sz="3200" spc="-1" strike="noStrike">
                <a:solidFill>
                  <a:srgbClr val="273384"/>
                </a:solidFill>
                <a:latin typeface="Raleway Bold"/>
              </a:rPr>
              <a:t>max(y2 - y1, x2 - x1)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Picture 25" descr=""/>
          <p:cNvPicPr/>
          <p:nvPr/>
        </p:nvPicPr>
        <p:blipFill>
          <a:blip r:embed="rId7"/>
          <a:stretch/>
        </p:blipFill>
        <p:spPr>
          <a:xfrm>
            <a:off x="9538560" y="3292560"/>
            <a:ext cx="7739280" cy="304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1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2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3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4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5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Box 19"/>
          <p:cNvSpPr/>
          <p:nvPr/>
        </p:nvSpPr>
        <p:spPr>
          <a:xfrm>
            <a:off x="558360" y="3153960"/>
            <a:ext cx="7531560" cy="38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*maze_nodes = maze.grid: Retrieves the grid of nodes from the maze.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*initial_state = (maze.rows, maze.cols): Initializes the starting state the bottom-right corner of the maze or the last node in the grid.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Picture 25" descr=""/>
          <p:cNvPicPr/>
          <p:nvPr/>
        </p:nvPicPr>
        <p:blipFill>
          <a:blip r:embed="rId6"/>
          <a:stretch/>
        </p:blipFill>
        <p:spPr>
          <a:xfrm>
            <a:off x="9552240" y="3815640"/>
            <a:ext cx="7946280" cy="232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9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0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1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2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3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Box 19"/>
          <p:cNvSpPr/>
          <p:nvPr/>
        </p:nvSpPr>
        <p:spPr>
          <a:xfrm>
            <a:off x="756720" y="2595960"/>
            <a:ext cx="7531560" cy="44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*goal = (1, 1): Defines the goal state the first node in the grid    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*search_path = [initial_state]: Initializes the search path with the starting state.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*reverse_path = {} and path = {}: These dictionaries will be used to reconstruct the optimal path once the A* search is complete.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Picture 25" descr=""/>
          <p:cNvPicPr/>
          <p:nvPr/>
        </p:nvPicPr>
        <p:blipFill>
          <a:blip r:embed="rId6"/>
          <a:stretch/>
        </p:blipFill>
        <p:spPr>
          <a:xfrm>
            <a:off x="9344160" y="3996360"/>
            <a:ext cx="7946280" cy="201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7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8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9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0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extBox 19"/>
          <p:cNvSpPr/>
          <p:nvPr/>
        </p:nvSpPr>
        <p:spPr>
          <a:xfrm>
            <a:off x="694800" y="2255040"/>
            <a:ext cx="7531560" cy="58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Defines the directions (East, South, North, West) for movement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*g_values, h_values, and f_values: Dictionaries to store the cost values (g), heuristic values (h), and total cost values (f) for each node in the maze.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*the g values of all nodes are set to be infinity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except the g value inititial state is set to be zero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*the h values for all nodes is set to be infinity except first node it is the manhatten distance to the goal cell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*f valalues for all nodes are set to be infinity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except the initial state equals the sum of the g_values[initial_state}+ the heuristic distance between initial state and the goal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Picture 25" descr=""/>
          <p:cNvPicPr/>
          <p:nvPr/>
        </p:nvPicPr>
        <p:blipFill>
          <a:blip r:embed="rId5"/>
          <a:stretch/>
        </p:blipFill>
        <p:spPr>
          <a:xfrm>
            <a:off x="8779680" y="3419280"/>
            <a:ext cx="8264520" cy="279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"/>
          <p:cNvGrpSpPr/>
          <p:nvPr/>
        </p:nvGrpSpPr>
        <p:grpSpPr>
          <a:xfrm>
            <a:off x="8920800" y="2691000"/>
            <a:ext cx="771480" cy="771480"/>
            <a:chOff x="8920800" y="2691000"/>
            <a:chExt cx="771480" cy="771480"/>
          </a:xfrm>
        </p:grpSpPr>
        <p:sp>
          <p:nvSpPr>
            <p:cNvPr id="68" name="Freeform 3"/>
            <p:cNvSpPr/>
            <p:nvPr/>
          </p:nvSpPr>
          <p:spPr>
            <a:xfrm>
              <a:off x="8920800" y="2691000"/>
              <a:ext cx="771480" cy="77148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771480"/>
                <a:gd name="textAreaBottom" fmla="*/ 771840 h 771480"/>
              </a:gdLst>
              <a:ahLst/>
              <a:rect l="textAreaLeft" t="textAreaTop" r="textAreaRight" b="textAreaBottom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69" name="Group 4"/>
          <p:cNvGrpSpPr/>
          <p:nvPr/>
        </p:nvGrpSpPr>
        <p:grpSpPr>
          <a:xfrm>
            <a:off x="8920800" y="3970800"/>
            <a:ext cx="771480" cy="771480"/>
            <a:chOff x="8920800" y="3970800"/>
            <a:chExt cx="771480" cy="771480"/>
          </a:xfrm>
        </p:grpSpPr>
        <p:sp>
          <p:nvSpPr>
            <p:cNvPr id="70" name="Freeform 5"/>
            <p:cNvSpPr/>
            <p:nvPr/>
          </p:nvSpPr>
          <p:spPr>
            <a:xfrm>
              <a:off x="8920800" y="3970800"/>
              <a:ext cx="771480" cy="77148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771480"/>
                <a:gd name="textAreaBottom" fmla="*/ 771840 h 771480"/>
              </a:gdLst>
              <a:ahLst/>
              <a:rect l="textAreaLeft" t="textAreaTop" r="textAreaRight" b="textAreaBottom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1" name="Group 6"/>
          <p:cNvGrpSpPr/>
          <p:nvPr/>
        </p:nvGrpSpPr>
        <p:grpSpPr>
          <a:xfrm>
            <a:off x="8920800" y="6530400"/>
            <a:ext cx="771480" cy="771480"/>
            <a:chOff x="8920800" y="6530400"/>
            <a:chExt cx="771480" cy="771480"/>
          </a:xfrm>
        </p:grpSpPr>
        <p:sp>
          <p:nvSpPr>
            <p:cNvPr id="72" name="Freeform 7"/>
            <p:cNvSpPr/>
            <p:nvPr/>
          </p:nvSpPr>
          <p:spPr>
            <a:xfrm>
              <a:off x="8920800" y="6530400"/>
              <a:ext cx="771480" cy="77148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771480"/>
                <a:gd name="textAreaBottom" fmla="*/ 771840 h 771480"/>
              </a:gdLst>
              <a:ahLst/>
              <a:rect l="textAreaLeft" t="textAreaTop" r="textAreaRight" b="textAreaBottom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3" name="Group 8"/>
          <p:cNvGrpSpPr/>
          <p:nvPr/>
        </p:nvGrpSpPr>
        <p:grpSpPr>
          <a:xfrm>
            <a:off x="8920800" y="5250600"/>
            <a:ext cx="771480" cy="771480"/>
            <a:chOff x="8920800" y="5250600"/>
            <a:chExt cx="771480" cy="771480"/>
          </a:xfrm>
        </p:grpSpPr>
        <p:sp>
          <p:nvSpPr>
            <p:cNvPr id="74" name="Freeform 9"/>
            <p:cNvSpPr/>
            <p:nvPr/>
          </p:nvSpPr>
          <p:spPr>
            <a:xfrm>
              <a:off x="8920800" y="5250600"/>
              <a:ext cx="771480" cy="77148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771480"/>
                <a:gd name="textAreaBottom" fmla="*/ 771840 h 771480"/>
              </a:gdLst>
              <a:ahLst/>
              <a:rect l="textAreaLeft" t="textAreaTop" r="textAreaRight" b="textAreaBottom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75" name="Group 10"/>
          <p:cNvGrpSpPr/>
          <p:nvPr/>
        </p:nvGrpSpPr>
        <p:grpSpPr>
          <a:xfrm>
            <a:off x="8920800" y="7810200"/>
            <a:ext cx="771480" cy="771480"/>
            <a:chOff x="8920800" y="7810200"/>
            <a:chExt cx="771480" cy="771480"/>
          </a:xfrm>
        </p:grpSpPr>
        <p:sp>
          <p:nvSpPr>
            <p:cNvPr id="76" name="Freeform 11"/>
            <p:cNvSpPr/>
            <p:nvPr/>
          </p:nvSpPr>
          <p:spPr>
            <a:xfrm>
              <a:off x="8920800" y="7810200"/>
              <a:ext cx="771480" cy="771480"/>
            </a:xfrm>
            <a:custGeom>
              <a:avLst/>
              <a:gdLst>
                <a:gd name="textAreaLeft" fmla="*/ 0 w 771480"/>
                <a:gd name="textAreaRight" fmla="*/ 771840 w 771480"/>
                <a:gd name="textAreaTop" fmla="*/ 0 h 771480"/>
                <a:gd name="textAreaBottom" fmla="*/ 771840 h 771480"/>
              </a:gdLst>
              <a:ahLst/>
              <a:rect l="textAreaLeft" t="textAreaTop" r="textAreaRight" b="textAreaBottom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7" name="Freeform 12"/>
          <p:cNvSpPr/>
          <p:nvPr/>
        </p:nvSpPr>
        <p:spPr>
          <a:xfrm>
            <a:off x="-2221560" y="514368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Freeform 13"/>
          <p:cNvSpPr/>
          <p:nvPr/>
        </p:nvSpPr>
        <p:spPr>
          <a:xfrm>
            <a:off x="-1346040" y="369540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" name="Freeform 14"/>
          <p:cNvSpPr/>
          <p:nvPr/>
        </p:nvSpPr>
        <p:spPr>
          <a:xfrm rot="1432200">
            <a:off x="4416120" y="-2151720"/>
            <a:ext cx="5028840" cy="4114440"/>
          </a:xfrm>
          <a:custGeom>
            <a:avLst/>
            <a:gdLst>
              <a:gd name="textAreaLeft" fmla="*/ 0 w 5028840"/>
              <a:gd name="textAreaRight" fmla="*/ 5029200 w 5028840"/>
              <a:gd name="textAreaTop" fmla="*/ 0 h 4114440"/>
              <a:gd name="textAreaBottom" fmla="*/ 4114800 h 4114440"/>
            </a:gdLst>
            <a:ahLst/>
            <a:rect l="textAreaLeft" t="textAreaTop" r="textAreaRight" b="textAreaBottom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" name="TextBox 15"/>
          <p:cNvSpPr/>
          <p:nvPr/>
        </p:nvSpPr>
        <p:spPr>
          <a:xfrm>
            <a:off x="10336680" y="2508120"/>
            <a:ext cx="7322400" cy="8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8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Raleway"/>
              </a:rPr>
              <a:t>Problem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Box 16"/>
          <p:cNvSpPr/>
          <p:nvPr/>
        </p:nvSpPr>
        <p:spPr>
          <a:xfrm>
            <a:off x="9034200" y="2661480"/>
            <a:ext cx="5446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52"/>
              </a:lnSpc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1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Box 17"/>
          <p:cNvSpPr/>
          <p:nvPr/>
        </p:nvSpPr>
        <p:spPr>
          <a:xfrm>
            <a:off x="9034200" y="3941280"/>
            <a:ext cx="5446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52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18"/>
          <p:cNvSpPr/>
          <p:nvPr/>
        </p:nvSpPr>
        <p:spPr>
          <a:xfrm>
            <a:off x="9034200" y="6460560"/>
            <a:ext cx="5446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52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4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Box 19"/>
          <p:cNvSpPr/>
          <p:nvPr/>
        </p:nvSpPr>
        <p:spPr>
          <a:xfrm>
            <a:off x="9034200" y="5186520"/>
            <a:ext cx="5446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52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3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20"/>
          <p:cNvSpPr/>
          <p:nvPr/>
        </p:nvSpPr>
        <p:spPr>
          <a:xfrm>
            <a:off x="9034200" y="7740720"/>
            <a:ext cx="5446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52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5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21"/>
          <p:cNvSpPr/>
          <p:nvPr/>
        </p:nvSpPr>
        <p:spPr>
          <a:xfrm>
            <a:off x="1730520" y="2543400"/>
            <a:ext cx="6456240" cy="26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559"/>
              </a:lnSpc>
              <a:tabLst>
                <a:tab algn="l" pos="0"/>
              </a:tabLst>
            </a:pPr>
            <a:r>
              <a:rPr b="0" lang="hi-IN" sz="8800" spc="-1" strike="noStrike">
                <a:solidFill>
                  <a:srgbClr val="273384"/>
                </a:solidFill>
                <a:latin typeface="Eczar Bold"/>
              </a:rPr>
              <a:t>﻿</a:t>
            </a:r>
            <a:r>
              <a:rPr b="0" lang="en-US" sz="8800" spc="-1" strike="noStrike">
                <a:solidFill>
                  <a:srgbClr val="273384"/>
                </a:solidFill>
                <a:latin typeface="Eczar Bold"/>
                <a:ea typeface="Eczar Bold"/>
              </a:rPr>
              <a:t>Table Of Contents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Freeform 22"/>
          <p:cNvSpPr/>
          <p:nvPr/>
        </p:nvSpPr>
        <p:spPr>
          <a:xfrm rot="20451600">
            <a:off x="15144480" y="8594640"/>
            <a:ext cx="5028840" cy="4114440"/>
          </a:xfrm>
          <a:custGeom>
            <a:avLst/>
            <a:gdLst>
              <a:gd name="textAreaLeft" fmla="*/ 0 w 5028840"/>
              <a:gd name="textAreaRight" fmla="*/ 5029200 w 5028840"/>
              <a:gd name="textAreaTop" fmla="*/ 0 h 4114440"/>
              <a:gd name="textAreaBottom" fmla="*/ 4114800 h 4114440"/>
            </a:gdLst>
            <a:ahLst/>
            <a:rect l="textAreaLeft" t="textAreaTop" r="textAreaRight" b="textAreaBottom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Freeform 23"/>
          <p:cNvSpPr/>
          <p:nvPr/>
        </p:nvSpPr>
        <p:spPr>
          <a:xfrm>
            <a:off x="-470520" y="-568620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" name="Freeform 24"/>
          <p:cNvSpPr/>
          <p:nvPr/>
        </p:nvSpPr>
        <p:spPr>
          <a:xfrm>
            <a:off x="16014240" y="3644280"/>
            <a:ext cx="5371200" cy="5972400"/>
          </a:xfrm>
          <a:custGeom>
            <a:avLst/>
            <a:gdLst>
              <a:gd name="textAreaLeft" fmla="*/ 0 w 5371200"/>
              <a:gd name="textAreaRight" fmla="*/ 5371560 w 5371200"/>
              <a:gd name="textAreaTop" fmla="*/ 0 h 5972400"/>
              <a:gd name="textAreaBottom" fmla="*/ 5972760 h 5972400"/>
            </a:gdLst>
            <a:ahLst/>
            <a:rect l="textAreaLeft" t="textAreaTop" r="textAreaRight" b="textAreaBottom"/>
            <a:pathLst>
              <a:path w="5371687" h="5972688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0" name="TextBox 25"/>
          <p:cNvSpPr/>
          <p:nvPr/>
        </p:nvSpPr>
        <p:spPr>
          <a:xfrm>
            <a:off x="10336680" y="3841200"/>
            <a:ext cx="7322400" cy="8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8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Raleway"/>
              </a:rPr>
              <a:t>Solution 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Box 26"/>
          <p:cNvSpPr/>
          <p:nvPr/>
        </p:nvSpPr>
        <p:spPr>
          <a:xfrm>
            <a:off x="10336680" y="5164920"/>
            <a:ext cx="7322400" cy="8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8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Raleway"/>
              </a:rPr>
              <a:t>Dijkstra’s Algorithm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Box 27"/>
          <p:cNvSpPr/>
          <p:nvPr/>
        </p:nvSpPr>
        <p:spPr>
          <a:xfrm>
            <a:off x="10336680" y="6441120"/>
            <a:ext cx="7322400" cy="8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8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Raleway"/>
              </a:rPr>
              <a:t>A* Algorithm 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28"/>
          <p:cNvSpPr/>
          <p:nvPr/>
        </p:nvSpPr>
        <p:spPr>
          <a:xfrm>
            <a:off x="10336680" y="7705440"/>
            <a:ext cx="7322400" cy="86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8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Raleway"/>
              </a:rPr>
              <a:t>Maze  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4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5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6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7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8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Box 19"/>
          <p:cNvSpPr/>
          <p:nvPr/>
        </p:nvSpPr>
        <p:spPr>
          <a:xfrm>
            <a:off x="581760" y="3869280"/>
            <a:ext cx="7531560" cy="19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initiate a priority queue and put in it the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f_values[initial_state , h_values [initial_state] and the initial state itself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Picture 25" descr=""/>
          <p:cNvPicPr/>
          <p:nvPr/>
        </p:nvPicPr>
        <p:blipFill>
          <a:blip r:embed="rId6"/>
          <a:stretch/>
        </p:blipFill>
        <p:spPr>
          <a:xfrm>
            <a:off x="9104760" y="4015440"/>
            <a:ext cx="8601120" cy="171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2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3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4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5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6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Box 19"/>
          <p:cNvSpPr/>
          <p:nvPr/>
        </p:nvSpPr>
        <p:spPr>
          <a:xfrm>
            <a:off x="726120" y="3018600"/>
            <a:ext cx="7531560" cy="44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in this part of code the while loop continues iterating through nodes in the priority queue until either the goal is reached or the priority queue is empty.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The search_path list keeps track of the nodes visited during the search. If the goal is reached, the loop is terminated using break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name="Picture 25" descr=""/>
          <p:cNvPicPr/>
          <p:nvPr/>
        </p:nvPicPr>
        <p:blipFill>
          <a:blip r:embed="rId6"/>
          <a:stretch/>
        </p:blipFill>
        <p:spPr>
          <a:xfrm>
            <a:off x="10029960" y="3776040"/>
            <a:ext cx="6478200" cy="240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0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1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2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3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4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Box 19"/>
          <p:cNvSpPr/>
          <p:nvPr/>
        </p:nvSpPr>
        <p:spPr>
          <a:xfrm>
            <a:off x="593640" y="3242520"/>
            <a:ext cx="7531560" cy="32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This block of code essentially explores each valid neighboring node in the specified directions, and for each valid neighbor,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it calculates the coordinates of the child node.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Picture 25" descr=""/>
          <p:cNvPicPr/>
          <p:nvPr/>
        </p:nvPicPr>
        <p:blipFill>
          <a:blip r:embed="rId6"/>
          <a:stretch/>
        </p:blipFill>
        <p:spPr>
          <a:xfrm>
            <a:off x="9437760" y="3451320"/>
            <a:ext cx="6948360" cy="313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8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9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0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1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2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TextBox 19"/>
          <p:cNvSpPr/>
          <p:nvPr/>
        </p:nvSpPr>
        <p:spPr>
          <a:xfrm>
            <a:off x="631080" y="2857680"/>
            <a:ext cx="7531560" cy="44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new_g_value represents the updated cost-so-far for the child node, and the new_f_value represents the updated total cost,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 </a:t>
            </a: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considering both the cost-so-far and the heuristic estimate. These values are crucial for determining the priority of the child node in the priority queue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4" name="Picture 25" descr=""/>
          <p:cNvPicPr/>
          <p:nvPr/>
        </p:nvPicPr>
        <p:blipFill>
          <a:blip r:embed="rId6"/>
          <a:stretch/>
        </p:blipFill>
        <p:spPr>
          <a:xfrm>
            <a:off x="9618120" y="4680000"/>
            <a:ext cx="6948360" cy="142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6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7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8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9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Box 19"/>
          <p:cNvSpPr/>
          <p:nvPr/>
        </p:nvSpPr>
        <p:spPr>
          <a:xfrm>
            <a:off x="696960" y="2113920"/>
            <a:ext cx="7531560" cy="67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this part of the code is responsible for dynamically updating the cost information for a child node if a more optimal path to that node is discovered during the A* search.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The node is then re-added to the priority queue for exploration , after the algorithm completes the reverse_path information used to trace backward from the goal node to the start node, We will add three values in the priority queue: the f score of the child cell , h score for the child cell and the child cell itself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5652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Picture 25" descr=""/>
          <p:cNvPicPr/>
          <p:nvPr/>
        </p:nvPicPr>
        <p:blipFill>
          <a:blip r:embed="rId5"/>
          <a:stretch/>
        </p:blipFill>
        <p:spPr>
          <a:xfrm>
            <a:off x="9149760" y="4008960"/>
            <a:ext cx="7531560" cy="240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Freeform 2"/>
          <p:cNvSpPr/>
          <p:nvPr/>
        </p:nvSpPr>
        <p:spPr>
          <a:xfrm rot="12457200">
            <a:off x="2105280" y="908820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3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4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5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6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7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Box 19"/>
          <p:cNvSpPr/>
          <p:nvPr/>
        </p:nvSpPr>
        <p:spPr>
          <a:xfrm>
            <a:off x="909000" y="2143080"/>
            <a:ext cx="7531560" cy="57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this part of code first initializes the variable trace_node with the goal node, This is the destination node in the maze ,while loop continues iterating as long as trace_node is not equal to initial_state , which is  the starting point in the maze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the job of the while loop is  reconstructing the optimal path found by the A* algorithm in a maze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Picture 25" descr=""/>
          <p:cNvPicPr/>
          <p:nvPr/>
        </p:nvPicPr>
        <p:blipFill>
          <a:blip r:embed="rId6"/>
          <a:stretch/>
        </p:blipFill>
        <p:spPr>
          <a:xfrm>
            <a:off x="9548280" y="3515040"/>
            <a:ext cx="7003440" cy="240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1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2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3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4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extBox 19"/>
          <p:cNvSpPr/>
          <p:nvPr/>
        </p:nvSpPr>
        <p:spPr>
          <a:xfrm>
            <a:off x="1020600" y="2775240"/>
            <a:ext cx="7531560" cy="51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the code is updating the path dictionary. It assigns the value of trace_node to the key reverse_path[trace_node]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This process is building the path backward from the goal node to the initial state.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After updating the path, the trace_node is set to its predecessor in the reverse path. This is essential for moving backward in the path.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 </a:t>
            </a: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It essentially follows the reverse path from the current node to its predecessor, and this process continues until the loop condition (trace_node != initial_state)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is no longer satisfied.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Once the while loop exits (i.e., trace_node reaches the initial state), the function returns three items: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1:search path :-the path showing how the search was extended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2:reverse path :- is the reverse path from goal to start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273384"/>
                </a:solidFill>
                <a:latin typeface="Raleway Bold"/>
              </a:rPr>
              <a:t>3:path:- is the path from start to goal.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Picture 25" descr=""/>
          <p:cNvPicPr/>
          <p:nvPr/>
        </p:nvPicPr>
        <p:blipFill>
          <a:blip r:embed="rId5"/>
          <a:stretch/>
        </p:blipFill>
        <p:spPr>
          <a:xfrm>
            <a:off x="9410400" y="3821040"/>
            <a:ext cx="7003440" cy="240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8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9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0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1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Box 19"/>
          <p:cNvSpPr/>
          <p:nvPr/>
        </p:nvSpPr>
        <p:spPr>
          <a:xfrm>
            <a:off x="822600" y="2154960"/>
            <a:ext cx="7531560" cy="54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-if __name__ == '__main__':: This block ensures that the code within it is executed only if the script is run directly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-maze_size = (50, 50): Sets the size of the maze to be 50x50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-m = maze(maze_size[0], maze_size[1]): Creates a maze object with the specified size.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-m.CreateMaze(loopPercent=100): Generates a maze with a loopPercent of 100%, meaning there will be no loops in the maze (perfect maze)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Picture 25" descr=""/>
          <p:cNvPicPr/>
          <p:nvPr/>
        </p:nvPicPr>
        <p:blipFill>
          <a:blip r:embed="rId5"/>
          <a:stretch/>
        </p:blipFill>
        <p:spPr>
          <a:xfrm>
            <a:off x="9187200" y="4021920"/>
            <a:ext cx="7449840" cy="174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5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6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7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8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Box 19"/>
          <p:cNvSpPr/>
          <p:nvPr/>
        </p:nvSpPr>
        <p:spPr>
          <a:xfrm>
            <a:off x="850680" y="3009960"/>
            <a:ext cx="7531560" cy="32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-seacrhing_path, reverse_path, path = a_star(m): Applies the A* search algorithm to the maze and obtains three paths: the search path, the reverse path (from goal to start), and the shortest path.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Picture 25" descr=""/>
          <p:cNvPicPr/>
          <p:nvPr/>
        </p:nvPicPr>
        <p:blipFill>
          <a:blip r:embed="rId5"/>
          <a:stretch/>
        </p:blipFill>
        <p:spPr>
          <a:xfrm>
            <a:off x="9595080" y="4152240"/>
            <a:ext cx="7449840" cy="87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2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3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4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5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Box 19"/>
          <p:cNvSpPr/>
          <p:nvPr/>
        </p:nvSpPr>
        <p:spPr>
          <a:xfrm>
            <a:off x="618120" y="2247840"/>
            <a:ext cx="7531560" cy="60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-Agents Visualization: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a = agent(m, footprints=True, filled=True, shape='square', color=COLOR.blue): Creates an agent for visualizing the search process.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b = agent(m, 1, 1, goal=maze_size, footprints=True, filled=True, color=COLOR.yellow): Creates an agent for visualizing the reverse path from the goal to the start.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73384"/>
                </a:solidFill>
                <a:latin typeface="Raleway Bold"/>
              </a:rPr>
              <a:t>c = agent(m, footprints=True, shape='arrow', color=COLOR.red): Creates an agent for visualizing the shortest path.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Picture 25" descr=""/>
          <p:cNvPicPr/>
          <p:nvPr/>
        </p:nvPicPr>
        <p:blipFill>
          <a:blip r:embed="rId5"/>
          <a:stretch/>
        </p:blipFill>
        <p:spPr>
          <a:xfrm>
            <a:off x="9007920" y="3963600"/>
            <a:ext cx="7449840" cy="189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 rot="15705000">
            <a:off x="16212960" y="584244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5" name="Freeform 3"/>
          <p:cNvSpPr/>
          <p:nvPr/>
        </p:nvSpPr>
        <p:spPr>
          <a:xfrm rot="20175600">
            <a:off x="12391200" y="71233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Freeform 4"/>
          <p:cNvSpPr/>
          <p:nvPr/>
        </p:nvSpPr>
        <p:spPr>
          <a:xfrm rot="20011800">
            <a:off x="11829960" y="549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Freeform 5"/>
          <p:cNvSpPr/>
          <p:nvPr/>
        </p:nvSpPr>
        <p:spPr>
          <a:xfrm rot="15705000">
            <a:off x="-1288440" y="243396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" name="Freeform 6"/>
          <p:cNvSpPr/>
          <p:nvPr/>
        </p:nvSpPr>
        <p:spPr>
          <a:xfrm rot="17733000">
            <a:off x="-782640" y="-430920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" name="Freeform 7"/>
          <p:cNvSpPr/>
          <p:nvPr/>
        </p:nvSpPr>
        <p:spPr>
          <a:xfrm rot="1114800">
            <a:off x="-2051640" y="-2959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0" name="Freeform 8"/>
          <p:cNvSpPr/>
          <p:nvPr/>
        </p:nvSpPr>
        <p:spPr>
          <a:xfrm flipV="1">
            <a:off x="5198760" y="3035520"/>
            <a:ext cx="7889760" cy="45360"/>
          </a:xfrm>
          <a:custGeom>
            <a:avLst/>
            <a:gdLst>
              <a:gd name="textAreaLeft" fmla="*/ 0 w 7889760"/>
              <a:gd name="textAreaRight" fmla="*/ 7890120 w 7889760"/>
              <a:gd name="textAreaTop" fmla="*/ 360 h 45360"/>
              <a:gd name="textAreaBottom" fmla="*/ 46080 h 45360"/>
            </a:gdLst>
            <a:ahLst/>
            <a:rect l="textAreaLeft" t="textAreaTop" r="textAreaRight" b="textAreaBottom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" name="TextBox 10"/>
          <p:cNvSpPr/>
          <p:nvPr/>
        </p:nvSpPr>
        <p:spPr>
          <a:xfrm>
            <a:off x="5198760" y="1307520"/>
            <a:ext cx="7889760" cy="141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0" lang="en-US" sz="8800" spc="-1" strike="noStrike">
                <a:solidFill>
                  <a:srgbClr val="273384"/>
                </a:solidFill>
                <a:latin typeface="Eczar Bold"/>
              </a:rPr>
              <a:t>Problem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11"/>
          <p:cNvSpPr/>
          <p:nvPr/>
        </p:nvSpPr>
        <p:spPr>
          <a:xfrm>
            <a:off x="2914560" y="3373560"/>
            <a:ext cx="13380480" cy="46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W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here you need to find paths, and reach a particular destination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these problems are called Maze Problems. In maze problems, you generally have given the approaches to go with, so maze considerd a searching problem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9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0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1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2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Box 19"/>
          <p:cNvSpPr/>
          <p:nvPr/>
        </p:nvSpPr>
        <p:spPr>
          <a:xfrm>
            <a:off x="558360" y="3888720"/>
            <a:ext cx="7531560" cy="19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search_label and shortest_path_label: Create text labels to display the number of steps in the search and shortest path, respectively.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4" name="Picture 25" descr=""/>
          <p:cNvPicPr/>
          <p:nvPr/>
        </p:nvPicPr>
        <p:blipFill>
          <a:blip r:embed="rId5"/>
          <a:stretch/>
        </p:blipFill>
        <p:spPr>
          <a:xfrm>
            <a:off x="9445320" y="4485240"/>
            <a:ext cx="7449840" cy="131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Freeform 9"/>
          <p:cNvSpPr/>
          <p:nvPr/>
        </p:nvSpPr>
        <p:spPr>
          <a:xfrm rot="12457200">
            <a:off x="10281240" y="-2517480"/>
            <a:ext cx="5261760" cy="4305240"/>
          </a:xfrm>
          <a:custGeom>
            <a:avLst/>
            <a:gdLst>
              <a:gd name="textAreaLeft" fmla="*/ 0 w 5261760"/>
              <a:gd name="textAreaRight" fmla="*/ 5262120 w 5261760"/>
              <a:gd name="textAreaTop" fmla="*/ 0 h 4305240"/>
              <a:gd name="textAreaBottom" fmla="*/ 4305600 h 4305240"/>
            </a:gdLst>
            <a:ahLst/>
            <a:rect l="textAreaLeft" t="textAreaTop" r="textAreaRight" b="textAreaBottom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6" name="Freeform 10"/>
          <p:cNvSpPr/>
          <p:nvPr/>
        </p:nvSpPr>
        <p:spPr>
          <a:xfrm rot="20964600">
            <a:off x="13989600" y="-274824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7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8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9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Box 19"/>
          <p:cNvSpPr/>
          <p:nvPr/>
        </p:nvSpPr>
        <p:spPr>
          <a:xfrm>
            <a:off x="696960" y="2595960"/>
            <a:ext cx="7531560" cy="51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-Visualization of Paths: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m.tracePath({a: seacrhing_path}, showMarked=True, delay=10): Visualizes the A* search process with the agent a.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m.tracePath({b: reverse_path}, delay=10): Visualizes the reverse path with the agent b.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m.tracePath({c: path}, delay=15): Visualizes the shortest path with the agent c.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1" name="Picture 25" descr=""/>
          <p:cNvPicPr/>
          <p:nvPr/>
        </p:nvPicPr>
        <p:blipFill>
          <a:blip r:embed="rId5"/>
          <a:stretch/>
        </p:blipFill>
        <p:spPr>
          <a:xfrm>
            <a:off x="9364320" y="4205160"/>
            <a:ext cx="7449840" cy="165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Freeform 2"/>
          <p:cNvSpPr/>
          <p:nvPr/>
        </p:nvSpPr>
        <p:spPr>
          <a:xfrm rot="15705000">
            <a:off x="16212960" y="584244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3" name="Freeform 3"/>
          <p:cNvSpPr/>
          <p:nvPr/>
        </p:nvSpPr>
        <p:spPr>
          <a:xfrm rot="20175600">
            <a:off x="12391200" y="71233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4" name="Freeform 4"/>
          <p:cNvSpPr/>
          <p:nvPr/>
        </p:nvSpPr>
        <p:spPr>
          <a:xfrm rot="20011800">
            <a:off x="11829960" y="549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5" name="Freeform 5"/>
          <p:cNvSpPr/>
          <p:nvPr/>
        </p:nvSpPr>
        <p:spPr>
          <a:xfrm rot="15705000">
            <a:off x="-1288440" y="243396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6" name="Freeform 6"/>
          <p:cNvSpPr/>
          <p:nvPr/>
        </p:nvSpPr>
        <p:spPr>
          <a:xfrm rot="17733000">
            <a:off x="-782640" y="-430920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7" name="Freeform 7"/>
          <p:cNvSpPr/>
          <p:nvPr/>
        </p:nvSpPr>
        <p:spPr>
          <a:xfrm rot="1114800">
            <a:off x="-2051640" y="-2959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8" name="TextBox 10"/>
          <p:cNvSpPr/>
          <p:nvPr/>
        </p:nvSpPr>
        <p:spPr>
          <a:xfrm>
            <a:off x="5198760" y="637200"/>
            <a:ext cx="7889760" cy="14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0" lang="en-US" sz="3200" spc="-1" strike="noStrike">
                <a:solidFill>
                  <a:srgbClr val="273384"/>
                </a:solidFill>
                <a:latin typeface="Eczar Bold"/>
              </a:rPr>
              <a:t>Video shows maze in A*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Box 10"/>
          <p:cNvSpPr/>
          <p:nvPr/>
        </p:nvSpPr>
        <p:spPr>
          <a:xfrm>
            <a:off x="-1600200" y="4735080"/>
            <a:ext cx="13014720" cy="27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" descr="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97000" y="2563560"/>
            <a:ext cx="11013480" cy="564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45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390"/>
                </p:tgtEl>
              </p:cMediaNode>
            </p:video>
            <p:seq>
              <p:cTn id="7" restart="whenNotActive" nodeType="interactiveSeq" fill="hold">
                <p:stCondLst>
                  <p:cond delay="0" evt="onClick">
                    <p:tgtEl>
                      <p:spTgt spid="390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39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Freeform 2"/>
          <p:cNvSpPr/>
          <p:nvPr/>
        </p:nvSpPr>
        <p:spPr>
          <a:xfrm rot="15705000">
            <a:off x="16212960" y="584244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2" name="Freeform 3"/>
          <p:cNvSpPr/>
          <p:nvPr/>
        </p:nvSpPr>
        <p:spPr>
          <a:xfrm rot="20175600">
            <a:off x="12391200" y="71233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3" name="Freeform 4"/>
          <p:cNvSpPr/>
          <p:nvPr/>
        </p:nvSpPr>
        <p:spPr>
          <a:xfrm rot="20011800">
            <a:off x="11829960" y="549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4" name="Freeform 5"/>
          <p:cNvSpPr/>
          <p:nvPr/>
        </p:nvSpPr>
        <p:spPr>
          <a:xfrm rot="15705000">
            <a:off x="-1288440" y="243396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5" name="Freeform 6"/>
          <p:cNvSpPr/>
          <p:nvPr/>
        </p:nvSpPr>
        <p:spPr>
          <a:xfrm rot="17733000">
            <a:off x="-782640" y="-430920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6" name="Freeform 7"/>
          <p:cNvSpPr/>
          <p:nvPr/>
        </p:nvSpPr>
        <p:spPr>
          <a:xfrm rot="1114800">
            <a:off x="-2051640" y="-2959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7" name="TextBox 10"/>
          <p:cNvSpPr/>
          <p:nvPr/>
        </p:nvSpPr>
        <p:spPr>
          <a:xfrm>
            <a:off x="5054040" y="600840"/>
            <a:ext cx="7889760" cy="283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0" lang="en-US" sz="3200" spc="-1" strike="noStrike">
                <a:solidFill>
                  <a:srgbClr val="273384"/>
                </a:solidFill>
                <a:latin typeface="Eczar Bold"/>
              </a:rPr>
              <a:t>Video shows maze in Dijkstra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1174"/>
              </a:lnSpc>
            </a:pPr>
            <a:r>
              <a:rPr b="0" lang="en-US" sz="3200" spc="-1" strike="noStrike">
                <a:solidFill>
                  <a:srgbClr val="273384"/>
                </a:solidFill>
                <a:latin typeface="Eczar Bold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Box 10"/>
          <p:cNvSpPr/>
          <p:nvPr/>
        </p:nvSpPr>
        <p:spPr>
          <a:xfrm>
            <a:off x="-1600200" y="4735080"/>
            <a:ext cx="13014720" cy="27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1174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" descr="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40720" y="2665080"/>
            <a:ext cx="10521720" cy="623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0235" fill="hold"/>
                                        <p:tgtEl>
                                          <p:spTgt spid="3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399"/>
                </p:tgtEl>
              </p:cMediaNode>
            </p:video>
            <p:seq>
              <p:cTn id="18" restart="whenNotActive" nodeType="interactiveSeq" fill="hold">
                <p:stCondLst>
                  <p:cond delay="0" evt="onClick">
                    <p:tgtEl>
                      <p:spTgt spid="399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399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 2"/>
          <p:cNvSpPr/>
          <p:nvPr/>
        </p:nvSpPr>
        <p:spPr>
          <a:xfrm rot="16613400">
            <a:off x="-2800800" y="3343680"/>
            <a:ext cx="5028840" cy="4114440"/>
          </a:xfrm>
          <a:custGeom>
            <a:avLst/>
            <a:gdLst>
              <a:gd name="textAreaLeft" fmla="*/ 0 w 5028840"/>
              <a:gd name="textAreaRight" fmla="*/ 5029200 w 5028840"/>
              <a:gd name="textAreaTop" fmla="*/ 0 h 4114440"/>
              <a:gd name="textAreaBottom" fmla="*/ 4114800 h 4114440"/>
            </a:gdLst>
            <a:ahLst/>
            <a:rect l="textAreaLeft" t="textAreaTop" r="textAreaRight" b="textAreaBottom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1" name="Freeform 3"/>
          <p:cNvSpPr/>
          <p:nvPr/>
        </p:nvSpPr>
        <p:spPr>
          <a:xfrm>
            <a:off x="10926720" y="-375264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2" name="Freeform 4"/>
          <p:cNvSpPr/>
          <p:nvPr/>
        </p:nvSpPr>
        <p:spPr>
          <a:xfrm rot="11261400">
            <a:off x="4568760" y="-547956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3" name="Freeform 5"/>
          <p:cNvSpPr/>
          <p:nvPr/>
        </p:nvSpPr>
        <p:spPr>
          <a:xfrm rot="9025200">
            <a:off x="-2679120" y="-411480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4" name="Freeform 6"/>
          <p:cNvSpPr/>
          <p:nvPr/>
        </p:nvSpPr>
        <p:spPr>
          <a:xfrm flipV="1" rot="15663000">
            <a:off x="16141320" y="3403080"/>
            <a:ext cx="5028840" cy="4114440"/>
          </a:xfrm>
          <a:custGeom>
            <a:avLst/>
            <a:gdLst>
              <a:gd name="textAreaLeft" fmla="*/ 0 w 5028840"/>
              <a:gd name="textAreaRight" fmla="*/ 5029200 w 5028840"/>
              <a:gd name="textAreaTop" fmla="*/ -360 h 4114440"/>
              <a:gd name="textAreaBottom" fmla="*/ 4114440 h 4114440"/>
            </a:gdLst>
            <a:ahLst/>
            <a:rect l="textAreaLeft" t="textAreaTop" r="textAreaRight" b="textAreaBottom"/>
            <a:pathLst>
              <a:path w="5029200" h="41148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5" name="Freeform 7"/>
          <p:cNvSpPr/>
          <p:nvPr/>
        </p:nvSpPr>
        <p:spPr>
          <a:xfrm>
            <a:off x="8180640" y="-490464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6" name="Freeform 8"/>
          <p:cNvSpPr/>
          <p:nvPr/>
        </p:nvSpPr>
        <p:spPr>
          <a:xfrm>
            <a:off x="-2671920" y="-501804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7" name="Freeform 9"/>
          <p:cNvSpPr/>
          <p:nvPr/>
        </p:nvSpPr>
        <p:spPr>
          <a:xfrm rot="14887200">
            <a:off x="-990360" y="725904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8" name="Freeform 10"/>
          <p:cNvSpPr/>
          <p:nvPr/>
        </p:nvSpPr>
        <p:spPr>
          <a:xfrm rot="19753800">
            <a:off x="9995760" y="6172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9" name="TextBox 11"/>
          <p:cNvSpPr/>
          <p:nvPr/>
        </p:nvSpPr>
        <p:spPr>
          <a:xfrm>
            <a:off x="2724840" y="5019840"/>
            <a:ext cx="12837600" cy="21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7271"/>
              </a:lnSpc>
            </a:pPr>
            <a:r>
              <a:rPr b="0" lang="hi-IN" sz="13600" spc="-1" strike="noStrike">
                <a:solidFill>
                  <a:srgbClr val="273384"/>
                </a:solidFill>
                <a:latin typeface="Eczar Bold"/>
              </a:rPr>
              <a:t>﻿</a:t>
            </a:r>
            <a:r>
              <a:rPr b="0" lang="en-US" sz="13600" spc="-1" strike="noStrike">
                <a:solidFill>
                  <a:srgbClr val="273384"/>
                </a:solidFill>
                <a:latin typeface="Eczar Bold"/>
                <a:ea typeface="Eczar Bold"/>
              </a:rPr>
              <a:t>THANK YOU</a:t>
            </a:r>
            <a:endParaRPr b="0" lang="en-US" sz="1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2"/>
          <p:cNvSpPr/>
          <p:nvPr/>
        </p:nvSpPr>
        <p:spPr>
          <a:xfrm rot="15705000">
            <a:off x="16212960" y="584244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4" name="Freeform 3"/>
          <p:cNvSpPr/>
          <p:nvPr/>
        </p:nvSpPr>
        <p:spPr>
          <a:xfrm rot="20175600">
            <a:off x="12391200" y="71233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Freeform 4"/>
          <p:cNvSpPr/>
          <p:nvPr/>
        </p:nvSpPr>
        <p:spPr>
          <a:xfrm rot="20011800">
            <a:off x="11829960" y="549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Freeform 5"/>
          <p:cNvSpPr/>
          <p:nvPr/>
        </p:nvSpPr>
        <p:spPr>
          <a:xfrm rot="15705000">
            <a:off x="-1288440" y="243396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Freeform 6"/>
          <p:cNvSpPr/>
          <p:nvPr/>
        </p:nvSpPr>
        <p:spPr>
          <a:xfrm rot="17733000">
            <a:off x="-782640" y="-430920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" name="Freeform 7"/>
          <p:cNvSpPr/>
          <p:nvPr/>
        </p:nvSpPr>
        <p:spPr>
          <a:xfrm rot="1114800">
            <a:off x="-2051640" y="-2959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" name="Freeform 8"/>
          <p:cNvSpPr/>
          <p:nvPr/>
        </p:nvSpPr>
        <p:spPr>
          <a:xfrm flipV="1">
            <a:off x="5198760" y="3035520"/>
            <a:ext cx="7889760" cy="45360"/>
          </a:xfrm>
          <a:custGeom>
            <a:avLst/>
            <a:gdLst>
              <a:gd name="textAreaLeft" fmla="*/ 0 w 7889760"/>
              <a:gd name="textAreaRight" fmla="*/ 7890120 w 7889760"/>
              <a:gd name="textAreaTop" fmla="*/ 360 h 45360"/>
              <a:gd name="textAreaBottom" fmla="*/ 46080 h 45360"/>
            </a:gdLst>
            <a:ahLst/>
            <a:rect l="textAreaLeft" t="textAreaTop" r="textAreaRight" b="textAreaBottom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0" name="TextBox 10"/>
          <p:cNvSpPr/>
          <p:nvPr/>
        </p:nvSpPr>
        <p:spPr>
          <a:xfrm>
            <a:off x="5198760" y="1307520"/>
            <a:ext cx="7889760" cy="141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0" lang="en-US" sz="8800" spc="-1" strike="noStrike">
                <a:solidFill>
                  <a:srgbClr val="273384"/>
                </a:solidFill>
                <a:latin typeface="Eczar Bold"/>
              </a:rPr>
              <a:t>Solution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Box 11"/>
          <p:cNvSpPr/>
          <p:nvPr/>
        </p:nvSpPr>
        <p:spPr>
          <a:xfrm>
            <a:off x="2914560" y="3373560"/>
            <a:ext cx="1338048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By lot of searching we found that Dijkstra and A*  algorithms are efficient in our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problem than other searching algorithms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2"/>
          <p:cNvSpPr/>
          <p:nvPr/>
        </p:nvSpPr>
        <p:spPr>
          <a:xfrm>
            <a:off x="4616640" y="2675160"/>
            <a:ext cx="8470800" cy="13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0559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273384"/>
                </a:solidFill>
                <a:latin typeface="Eczar Bold"/>
              </a:rPr>
              <a:t> </a:t>
            </a:r>
            <a:r>
              <a:rPr b="0" lang="en-US" sz="4800" spc="-1" strike="noStrike">
                <a:solidFill>
                  <a:srgbClr val="273384"/>
                </a:solidFill>
                <a:latin typeface="Eczar Bold"/>
              </a:rPr>
              <a:t>Dijkstra algorithm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Freeform 13"/>
          <p:cNvSpPr/>
          <p:nvPr/>
        </p:nvSpPr>
        <p:spPr>
          <a:xfrm flipV="1" rot="14077200">
            <a:off x="14499360" y="2104920"/>
            <a:ext cx="4288320" cy="3508560"/>
          </a:xfrm>
          <a:custGeom>
            <a:avLst/>
            <a:gdLst>
              <a:gd name="textAreaLeft" fmla="*/ 0 w 4288320"/>
              <a:gd name="textAreaRight" fmla="*/ 4288680 w 4288320"/>
              <a:gd name="textAreaTop" fmla="*/ 360 h 3508560"/>
              <a:gd name="textAreaBottom" fmla="*/ 3509280 h 3508560"/>
            </a:gdLst>
            <a:ahLst/>
            <a:rect l="textAreaLeft" t="textAreaTop" r="textAreaRight" b="textAreaBottom"/>
            <a:pathLst>
              <a:path w="4288558" h="3508821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" name="Freeform 16"/>
          <p:cNvSpPr/>
          <p:nvPr/>
        </p:nvSpPr>
        <p:spPr>
          <a:xfrm rot="2800800">
            <a:off x="660600" y="7921800"/>
            <a:ext cx="5572800" cy="6196320"/>
          </a:xfrm>
          <a:custGeom>
            <a:avLst/>
            <a:gdLst>
              <a:gd name="textAreaLeft" fmla="*/ 0 w 5572800"/>
              <a:gd name="textAreaRight" fmla="*/ 5573160 w 5572800"/>
              <a:gd name="textAreaTop" fmla="*/ 0 h 6196320"/>
              <a:gd name="textAreaBottom" fmla="*/ 6196680 h 6196320"/>
            </a:gdLst>
            <a:ahLst/>
            <a:rect l="textAreaLeft" t="textAreaTop" r="textAreaRight" b="textAreaBottom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TextBox 17"/>
          <p:cNvSpPr/>
          <p:nvPr/>
        </p:nvSpPr>
        <p:spPr>
          <a:xfrm>
            <a:off x="984600" y="6020640"/>
            <a:ext cx="157348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64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273384"/>
                </a:solidFill>
                <a:latin typeface="Raleway Bold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Box 18"/>
          <p:cNvSpPr/>
          <p:nvPr/>
        </p:nvSpPr>
        <p:spPr>
          <a:xfrm>
            <a:off x="1028880" y="7767720"/>
            <a:ext cx="336456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4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Raleway"/>
              </a:rPr>
              <a:t>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Freeform 20"/>
          <p:cNvSpPr/>
          <p:nvPr/>
        </p:nvSpPr>
        <p:spPr>
          <a:xfrm flipV="1" rot="10800000">
            <a:off x="-406080" y="8483760"/>
            <a:ext cx="18694080" cy="4605120"/>
          </a:xfrm>
          <a:custGeom>
            <a:avLst/>
            <a:gdLst>
              <a:gd name="textAreaLeft" fmla="*/ 0 w 18694080"/>
              <a:gd name="textAreaRight" fmla="*/ 18694440 w 18694080"/>
              <a:gd name="textAreaTop" fmla="*/ 360 h 4605120"/>
              <a:gd name="textAreaBottom" fmla="*/ 4605840 h 4605120"/>
            </a:gdLst>
            <a:ahLst/>
            <a:rect l="textAreaLeft" t="textAreaTop" r="textAreaRight" b="textAreaBottom"/>
            <a:pathLst>
              <a:path w="18694406" h="4605433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" name="Freeform 23"/>
          <p:cNvSpPr/>
          <p:nvPr/>
        </p:nvSpPr>
        <p:spPr>
          <a:xfrm rot="2800800">
            <a:off x="16365960" y="8379000"/>
            <a:ext cx="5572800" cy="6196320"/>
          </a:xfrm>
          <a:custGeom>
            <a:avLst/>
            <a:gdLst>
              <a:gd name="textAreaLeft" fmla="*/ 0 w 5572800"/>
              <a:gd name="textAreaRight" fmla="*/ 5573160 w 5572800"/>
              <a:gd name="textAreaTop" fmla="*/ 0 h 6196320"/>
              <a:gd name="textAreaBottom" fmla="*/ 6196680 h 6196320"/>
            </a:gdLst>
            <a:ahLst/>
            <a:rect l="textAreaLeft" t="textAreaTop" r="textAreaRight" b="textAreaBottom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" name="Freeform 30"/>
          <p:cNvSpPr/>
          <p:nvPr/>
        </p:nvSpPr>
        <p:spPr>
          <a:xfrm flipV="1" rot="529800">
            <a:off x="173160" y="200520"/>
            <a:ext cx="4288320" cy="3508560"/>
          </a:xfrm>
          <a:custGeom>
            <a:avLst/>
            <a:gdLst>
              <a:gd name="textAreaLeft" fmla="*/ 0 w 4288320"/>
              <a:gd name="textAreaRight" fmla="*/ 4288680 w 4288320"/>
              <a:gd name="textAreaTop" fmla="*/ 360 h 3508560"/>
              <a:gd name="textAreaBottom" fmla="*/ 3509280 h 3508560"/>
            </a:gdLst>
            <a:ahLst/>
            <a:rect l="textAreaLeft" t="textAreaTop" r="textAreaRight" b="textAreaBottom"/>
            <a:pathLst>
              <a:path w="4288558" h="3508821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" name="TextBox 27"/>
          <p:cNvSpPr/>
          <p:nvPr/>
        </p:nvSpPr>
        <p:spPr>
          <a:xfrm>
            <a:off x="2045160" y="5420160"/>
            <a:ext cx="12953520" cy="38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Raleway"/>
              </a:rPr>
              <a:t>Dijkstra algorithm is one of the most simplest approach to do that.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Raleway"/>
              </a:rPr>
              <a:t>Dijkstra’s Algorithm is one of the more popular basic graph theory algorithms.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Raleway"/>
              </a:rPr>
              <a:t>It is used to find the shortest path between nodes on a directed graph. We start with a source node and known edge lengths between nodes.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2"/>
          <p:cNvSpPr/>
          <p:nvPr/>
        </p:nvSpPr>
        <p:spPr>
          <a:xfrm>
            <a:off x="1928160" y="1713960"/>
            <a:ext cx="6886800" cy="134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559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273384"/>
                </a:solidFill>
                <a:latin typeface="Eczar Bold"/>
              </a:rPr>
              <a:t>How algorithm works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Box 3"/>
          <p:cNvSpPr/>
          <p:nvPr/>
        </p:nvSpPr>
        <p:spPr>
          <a:xfrm>
            <a:off x="1219320" y="3989160"/>
            <a:ext cx="9080280" cy="27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64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Raleway"/>
              </a:rPr>
              <a:t>It picks the unvisited vertex with the lowest distance, calculates the distance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64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Raleway"/>
              </a:rPr>
              <a:t>through it to each unvisited neighbor, and updates the neighbor's distance if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64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Raleway"/>
              </a:rPr>
              <a:t>smaller. Mark visited when done with neighbor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Picture 4" descr=""/>
          <p:cNvPicPr/>
          <p:nvPr/>
        </p:nvPicPr>
        <p:blipFill>
          <a:blip r:embed="rId1"/>
          <a:stretch/>
        </p:blipFill>
        <p:spPr>
          <a:xfrm>
            <a:off x="10550880" y="2981880"/>
            <a:ext cx="7031160" cy="3515400"/>
          </a:xfrm>
          <a:prstGeom prst="rect">
            <a:avLst/>
          </a:prstGeom>
          <a:ln w="0">
            <a:noFill/>
          </a:ln>
        </p:spPr>
      </p:pic>
      <p:sp>
        <p:nvSpPr>
          <p:cNvPr id="124" name="Freeform 6"/>
          <p:cNvSpPr/>
          <p:nvPr/>
        </p:nvSpPr>
        <p:spPr>
          <a:xfrm rot="12036000">
            <a:off x="4046760" y="8532720"/>
            <a:ext cx="4288320" cy="3508560"/>
          </a:xfrm>
          <a:custGeom>
            <a:avLst/>
            <a:gdLst>
              <a:gd name="textAreaLeft" fmla="*/ 0 w 4288320"/>
              <a:gd name="textAreaRight" fmla="*/ 4288680 w 4288320"/>
              <a:gd name="textAreaTop" fmla="*/ 0 h 3508560"/>
              <a:gd name="textAreaBottom" fmla="*/ 3508920 h 3508560"/>
            </a:gdLst>
            <a:ahLst/>
            <a:rect l="textAreaLeft" t="textAreaTop" r="textAreaRight" b="textAreaBottom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Freeform 9"/>
          <p:cNvSpPr/>
          <p:nvPr/>
        </p:nvSpPr>
        <p:spPr>
          <a:xfrm>
            <a:off x="5164200" y="-3149280"/>
            <a:ext cx="5572800" cy="6196320"/>
          </a:xfrm>
          <a:custGeom>
            <a:avLst/>
            <a:gdLst>
              <a:gd name="textAreaLeft" fmla="*/ 0 w 5572800"/>
              <a:gd name="textAreaRight" fmla="*/ 5573160 w 5572800"/>
              <a:gd name="textAreaTop" fmla="*/ 0 h 6196320"/>
              <a:gd name="textAreaBottom" fmla="*/ 6196680 h 6196320"/>
            </a:gdLst>
            <a:ahLst/>
            <a:rect l="textAreaLeft" t="textAreaTop" r="textAreaRight" b="textAreaBottom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Freeform 10"/>
          <p:cNvSpPr/>
          <p:nvPr/>
        </p:nvSpPr>
        <p:spPr>
          <a:xfrm>
            <a:off x="14581080" y="7531560"/>
            <a:ext cx="5572800" cy="6196320"/>
          </a:xfrm>
          <a:custGeom>
            <a:avLst/>
            <a:gdLst>
              <a:gd name="textAreaLeft" fmla="*/ 0 w 5572800"/>
              <a:gd name="textAreaRight" fmla="*/ 5573160 w 5572800"/>
              <a:gd name="textAreaTop" fmla="*/ 0 h 6196320"/>
              <a:gd name="textAreaBottom" fmla="*/ 6196680 h 6196320"/>
            </a:gdLst>
            <a:ahLst/>
            <a:rect l="textAreaLeft" t="textAreaTop" r="textAreaRight" b="textAreaBottom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reeform 2"/>
          <p:cNvSpPr/>
          <p:nvPr/>
        </p:nvSpPr>
        <p:spPr>
          <a:xfrm rot="15705000">
            <a:off x="16212960" y="584244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Freeform 3"/>
          <p:cNvSpPr/>
          <p:nvPr/>
        </p:nvSpPr>
        <p:spPr>
          <a:xfrm rot="20175600">
            <a:off x="12391200" y="71233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" name="Freeform 4"/>
          <p:cNvSpPr/>
          <p:nvPr/>
        </p:nvSpPr>
        <p:spPr>
          <a:xfrm rot="20011800">
            <a:off x="11829960" y="5497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0" name="Freeform 5"/>
          <p:cNvSpPr/>
          <p:nvPr/>
        </p:nvSpPr>
        <p:spPr>
          <a:xfrm rot="15705000">
            <a:off x="-1288440" y="2433960"/>
            <a:ext cx="3548160" cy="2903040"/>
          </a:xfrm>
          <a:custGeom>
            <a:avLst/>
            <a:gdLst>
              <a:gd name="textAreaLeft" fmla="*/ 0 w 3548160"/>
              <a:gd name="textAreaRight" fmla="*/ 3548520 w 3548160"/>
              <a:gd name="textAreaTop" fmla="*/ 0 h 2903040"/>
              <a:gd name="textAreaBottom" fmla="*/ 2903400 h 2903040"/>
            </a:gdLst>
            <a:ahLst/>
            <a:rect l="textAreaLeft" t="textAreaTop" r="textAreaRight" b="textAreaBottom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1" name="Freeform 6"/>
          <p:cNvSpPr/>
          <p:nvPr/>
        </p:nvSpPr>
        <p:spPr>
          <a:xfrm rot="17733000">
            <a:off x="-782640" y="-4309200"/>
            <a:ext cx="6545520" cy="8229240"/>
          </a:xfrm>
          <a:custGeom>
            <a:avLst/>
            <a:gdLst>
              <a:gd name="textAreaLeft" fmla="*/ 0 w 6545520"/>
              <a:gd name="textAreaRight" fmla="*/ 6545880 w 654552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2" name="Freeform 7"/>
          <p:cNvSpPr/>
          <p:nvPr/>
        </p:nvSpPr>
        <p:spPr>
          <a:xfrm rot="1114800">
            <a:off x="-2051640" y="-2959560"/>
            <a:ext cx="7401240" cy="8229240"/>
          </a:xfrm>
          <a:custGeom>
            <a:avLst/>
            <a:gdLst>
              <a:gd name="textAreaLeft" fmla="*/ 0 w 7401240"/>
              <a:gd name="textAreaRight" fmla="*/ 7401600 w 740124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3" name="Freeform 8"/>
          <p:cNvSpPr/>
          <p:nvPr/>
        </p:nvSpPr>
        <p:spPr>
          <a:xfrm flipV="1">
            <a:off x="5198760" y="3035520"/>
            <a:ext cx="7889760" cy="45360"/>
          </a:xfrm>
          <a:custGeom>
            <a:avLst/>
            <a:gdLst>
              <a:gd name="textAreaLeft" fmla="*/ 0 w 7889760"/>
              <a:gd name="textAreaRight" fmla="*/ 7890120 w 7889760"/>
              <a:gd name="textAreaTop" fmla="*/ 360 h 45360"/>
              <a:gd name="textAreaBottom" fmla="*/ 46080 h 45360"/>
            </a:gdLst>
            <a:ahLst/>
            <a:rect l="textAreaLeft" t="textAreaTop" r="textAreaRight" b="textAreaBottom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20" bIns="72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TextBox 10"/>
          <p:cNvSpPr/>
          <p:nvPr/>
        </p:nvSpPr>
        <p:spPr>
          <a:xfrm>
            <a:off x="5140440" y="2277360"/>
            <a:ext cx="8118360" cy="56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74"/>
              </a:lnSpc>
            </a:pPr>
            <a:r>
              <a:rPr b="1" lang="en-US" sz="8800" spc="-1" strike="noStrike">
                <a:solidFill>
                  <a:schemeClr val="dk2"/>
                </a:solidFill>
                <a:latin typeface="Calibri"/>
              </a:rPr>
              <a:t>Dijkstra’s Algorithm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11174"/>
              </a:lnSpc>
            </a:pPr>
            <a:r>
              <a:rPr b="1" lang="en-US" sz="8800" spc="-1" strike="noStrike">
                <a:solidFill>
                  <a:schemeClr val="dk2"/>
                </a:solidFill>
                <a:latin typeface="Calibri"/>
              </a:rPr>
              <a:t> </a:t>
            </a:r>
            <a:r>
              <a:rPr b="1" lang="en-US" sz="8800" spc="-1" strike="noStrike">
                <a:solidFill>
                  <a:schemeClr val="dk2"/>
                </a:solidFill>
                <a:latin typeface="Calibri"/>
              </a:rPr>
              <a:t>IMPLEMENTAION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 11"/>
          <p:cNvSpPr/>
          <p:nvPr/>
        </p:nvSpPr>
        <p:spPr>
          <a:xfrm rot="1802400">
            <a:off x="12113280" y="76474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6" name="Freeform 16"/>
          <p:cNvSpPr/>
          <p:nvPr/>
        </p:nvSpPr>
        <p:spPr>
          <a:xfrm rot="2471400">
            <a:off x="14876280" y="-586080"/>
            <a:ext cx="5565960" cy="6188760"/>
          </a:xfrm>
          <a:custGeom>
            <a:avLst/>
            <a:gdLst>
              <a:gd name="textAreaLeft" fmla="*/ 0 w 5565960"/>
              <a:gd name="textAreaRight" fmla="*/ 5566320 w 5565960"/>
              <a:gd name="textAreaTop" fmla="*/ 0 h 6188760"/>
              <a:gd name="textAreaBottom" fmla="*/ 6189120 h 6188760"/>
            </a:gdLst>
            <a:ahLst/>
            <a:rect l="textAreaLeft" t="textAreaTop" r="textAreaRight" b="textAreaBottom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7" name="TextBox 17"/>
          <p:cNvSpPr/>
          <p:nvPr/>
        </p:nvSpPr>
        <p:spPr>
          <a:xfrm>
            <a:off x="1406880" y="2122560"/>
            <a:ext cx="901584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1"/>
              </a:lnSpc>
              <a:tabLst>
                <a:tab algn="l" pos="0"/>
              </a:tabLst>
            </a:pPr>
            <a:r>
              <a:rPr b="0" lang="hi-IN" sz="8000" spc="-1" strike="noStrike">
                <a:solidFill>
                  <a:srgbClr val="273384"/>
                </a:solidFill>
                <a:latin typeface="Eczar Bold"/>
              </a:rPr>
              <a:t>﻿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Box 19"/>
          <p:cNvSpPr/>
          <p:nvPr/>
        </p:nvSpPr>
        <p:spPr>
          <a:xfrm>
            <a:off x="677160" y="3351240"/>
            <a:ext cx="7531560" cy="28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652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 </a:t>
            </a:r>
            <a:r>
              <a:rPr b="0" lang="en-US" sz="3600" spc="-1" strike="noStrike">
                <a:solidFill>
                  <a:srgbClr val="273384"/>
                </a:solidFill>
                <a:latin typeface="Raleway Bold"/>
              </a:rPr>
              <a:t>Used to import all functions , classes ,variables defined in pymaze module within the pymaze module packege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25" descr=""/>
          <p:cNvPicPr/>
          <p:nvPr/>
        </p:nvPicPr>
        <p:blipFill>
          <a:blip r:embed="rId3"/>
          <a:stretch/>
        </p:blipFill>
        <p:spPr>
          <a:xfrm>
            <a:off x="9593640" y="3353400"/>
            <a:ext cx="7866360" cy="3618360"/>
          </a:xfrm>
          <a:prstGeom prst="rect">
            <a:avLst/>
          </a:prstGeom>
          <a:ln w="0">
            <a:noFill/>
          </a:ln>
        </p:spPr>
      </p:pic>
      <p:sp>
        <p:nvSpPr>
          <p:cNvPr id="140" name="Freeform 3"/>
          <p:cNvSpPr/>
          <p:nvPr/>
        </p:nvSpPr>
        <p:spPr>
          <a:xfrm rot="20175600">
            <a:off x="-7038720" y="-5325120"/>
            <a:ext cx="9152280" cy="8229240"/>
          </a:xfrm>
          <a:custGeom>
            <a:avLst/>
            <a:gdLst>
              <a:gd name="textAreaLeft" fmla="*/ 0 w 9152280"/>
              <a:gd name="textAreaRight" fmla="*/ 9152640 w 9152280"/>
              <a:gd name="textAreaTop" fmla="*/ 0 h 8229240"/>
              <a:gd name="textAreaBottom" fmla="*/ 8229600 h 8229240"/>
            </a:gdLst>
            <a:ahLst/>
            <a:rect l="textAreaLeft" t="textAreaTop" r="textAreaRight" b="textAreaBottom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Application>LibreOffice/7.6.4.1$Linux_X86_64 LibreOffice_project/60$Build-1</Application>
  <AppVersion>15.0000</AppVersion>
  <Words>2351</Words>
  <Paragraphs>212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DAF3nPSzbKQ</dc:identifier>
  <dc:language>en-US</dc:language>
  <cp:lastModifiedBy/>
  <dcterms:modified xsi:type="dcterms:W3CDTF">2023-12-22T23:42:17Z</dcterms:modified>
  <cp:revision>13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Custom</vt:lpwstr>
  </property>
  <property fmtid="{D5CDD505-2E9C-101B-9397-08002B2CF9AE}" pid="4" name="Slides">
    <vt:i4>44</vt:i4>
  </property>
</Properties>
</file>